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3" r:id="rId4"/>
    <p:sldId id="297" r:id="rId5"/>
    <p:sldId id="298" r:id="rId6"/>
    <p:sldId id="291" r:id="rId7"/>
    <p:sldId id="257" r:id="rId8"/>
    <p:sldId id="294" r:id="rId9"/>
    <p:sldId id="287" r:id="rId10"/>
    <p:sldId id="288" r:id="rId11"/>
    <p:sldId id="299" r:id="rId12"/>
    <p:sldId id="272" r:id="rId13"/>
    <p:sldId id="273" r:id="rId14"/>
    <p:sldId id="274" r:id="rId15"/>
    <p:sldId id="276" r:id="rId16"/>
    <p:sldId id="275" r:id="rId17"/>
    <p:sldId id="300" r:id="rId18"/>
    <p:sldId id="278" r:id="rId19"/>
    <p:sldId id="285" r:id="rId20"/>
    <p:sldId id="265" r:id="rId21"/>
    <p:sldId id="271" r:id="rId22"/>
    <p:sldId id="282" r:id="rId23"/>
    <p:sldId id="281" r:id="rId24"/>
    <p:sldId id="283" r:id="rId25"/>
    <p:sldId id="301" r:id="rId26"/>
    <p:sldId id="267" r:id="rId27"/>
    <p:sldId id="296" r:id="rId28"/>
    <p:sldId id="256" r:id="rId29"/>
    <p:sldId id="270" r:id="rId30"/>
    <p:sldId id="292" r:id="rId31"/>
    <p:sldId id="286" r:id="rId32"/>
    <p:sldId id="302" r:id="rId33"/>
    <p:sldId id="303"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75BBA9"/>
    <a:srgbClr val="699AC7"/>
    <a:srgbClr val="4246EE"/>
    <a:srgbClr val="5A83D6"/>
    <a:srgbClr val="6CA9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4660"/>
  </p:normalViewPr>
  <p:slideViewPr>
    <p:cSldViewPr snapToGrid="0">
      <p:cViewPr varScale="1">
        <p:scale>
          <a:sx n="78" d="100"/>
          <a:sy n="78" d="100"/>
        </p:scale>
        <p:origin x="108"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76D8F2-F6C4-4798-B80D-702D2DC245CD}"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284374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6D8F2-F6C4-4798-B80D-702D2DC245CD}"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310755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6D8F2-F6C4-4798-B80D-702D2DC245CD}"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51765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6D8F2-F6C4-4798-B80D-702D2DC245CD}"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209474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76D8F2-F6C4-4798-B80D-702D2DC245CD}"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191223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76D8F2-F6C4-4798-B80D-702D2DC245CD}"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14156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76D8F2-F6C4-4798-B80D-702D2DC245CD}" type="datetimeFigureOut">
              <a:rPr lang="en-US" smtClean="0"/>
              <a:t>6/23/2023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298578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6D8F2-F6C4-4798-B80D-702D2DC245CD}" type="datetimeFigureOut">
              <a:rPr lang="en-US" smtClean="0"/>
              <a:t>6/23/2023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420934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6D8F2-F6C4-4798-B80D-702D2DC245CD}" type="datetimeFigureOut">
              <a:rPr lang="en-US" smtClean="0"/>
              <a:t>6/23/2023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3005482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76D8F2-F6C4-4798-B80D-702D2DC245CD}"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400821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76D8F2-F6C4-4798-B80D-702D2DC245CD}"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ECCB6-F776-449D-B653-A71375783BD0}" type="slidenum">
              <a:rPr lang="en-US" smtClean="0"/>
              <a:t>‹#›</a:t>
            </a:fld>
            <a:endParaRPr lang="en-US"/>
          </a:p>
        </p:txBody>
      </p:sp>
    </p:spTree>
    <p:extLst>
      <p:ext uri="{BB962C8B-B14F-4D97-AF65-F5344CB8AC3E}">
        <p14:creationId xmlns:p14="http://schemas.microsoft.com/office/powerpoint/2010/main" val="47404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6D8F2-F6C4-4798-B80D-702D2DC245CD}" type="datetimeFigureOut">
              <a:rPr lang="en-US" smtClean="0"/>
              <a:t>6/23/2023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ECCB6-F776-449D-B653-A71375783BD0}" type="slidenum">
              <a:rPr lang="en-US" smtClean="0"/>
              <a:t>‹#›</a:t>
            </a:fld>
            <a:endParaRPr lang="en-US"/>
          </a:p>
        </p:txBody>
      </p:sp>
    </p:spTree>
    <p:extLst>
      <p:ext uri="{BB962C8B-B14F-4D97-AF65-F5344CB8AC3E}">
        <p14:creationId xmlns:p14="http://schemas.microsoft.com/office/powerpoint/2010/main" val="3288631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28" y="-632862"/>
            <a:ext cx="12192000" cy="9144000"/>
          </a:xfrm>
          <a:prstGeom prst="rect">
            <a:avLst/>
          </a:prstGeom>
        </p:spPr>
      </p:pic>
      <p:sp>
        <p:nvSpPr>
          <p:cNvPr id="2" name="Title 1"/>
          <p:cNvSpPr>
            <a:spLocks noGrp="1"/>
          </p:cNvSpPr>
          <p:nvPr>
            <p:ph type="title"/>
          </p:nvPr>
        </p:nvSpPr>
        <p:spPr>
          <a:xfrm>
            <a:off x="2290813" y="2613575"/>
            <a:ext cx="7561446" cy="1325563"/>
          </a:xfrm>
          <a:solidFill>
            <a:srgbClr val="75BBA9"/>
          </a:solidFill>
        </p:spPr>
        <p:txBody>
          <a:bodyPr/>
          <a:lstStyle/>
          <a:p>
            <a:pPr algn="ctr"/>
            <a:r>
              <a:rPr lang="en-US" b="1" dirty="0" smtClean="0">
                <a:solidFill>
                  <a:schemeClr val="bg1"/>
                </a:solidFill>
              </a:rPr>
              <a:t>1153 Reference Information</a:t>
            </a:r>
            <a:endParaRPr lang="en-US" b="1" dirty="0">
              <a:solidFill>
                <a:schemeClr val="bg1"/>
              </a:solidFill>
            </a:endParaRPr>
          </a:p>
        </p:txBody>
      </p:sp>
    </p:spTree>
    <p:extLst>
      <p:ext uri="{BB962C8B-B14F-4D97-AF65-F5344CB8AC3E}">
        <p14:creationId xmlns:p14="http://schemas.microsoft.com/office/powerpoint/2010/main" val="3123687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008" y="73888"/>
            <a:ext cx="9842268" cy="5536276"/>
          </a:xfrm>
          <a:prstGeom prst="rect">
            <a:avLst/>
          </a:prstGeom>
        </p:spPr>
      </p:pic>
      <p:sp>
        <p:nvSpPr>
          <p:cNvPr id="5" name="TextBox 4"/>
          <p:cNvSpPr txBox="1"/>
          <p:nvPr/>
        </p:nvSpPr>
        <p:spPr>
          <a:xfrm>
            <a:off x="127591" y="5760720"/>
            <a:ext cx="11919097" cy="646331"/>
          </a:xfrm>
          <a:prstGeom prst="rect">
            <a:avLst/>
          </a:prstGeom>
          <a:noFill/>
        </p:spPr>
        <p:txBody>
          <a:bodyPr wrap="square" rtlCol="0">
            <a:spAutoFit/>
          </a:bodyPr>
          <a:lstStyle/>
          <a:p>
            <a:pPr algn="ctr"/>
            <a:r>
              <a:rPr lang="en-US" dirty="0" smtClean="0"/>
              <a:t>This is what is displayed after clicking the right hand grey bar from the previous slide. Click any image to view it in full screen. Press the BACK button to come back to this screen. Press “Return to Slideshow” or BACK to exit the thumbnail screen. </a:t>
            </a:r>
            <a:endParaRPr lang="en-US" dirty="0"/>
          </a:p>
        </p:txBody>
      </p:sp>
    </p:spTree>
    <p:extLst>
      <p:ext uri="{BB962C8B-B14F-4D97-AF65-F5344CB8AC3E}">
        <p14:creationId xmlns:p14="http://schemas.microsoft.com/office/powerpoint/2010/main" val="2555080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 </a:t>
            </a:r>
            <a:endParaRPr lang="en-US" dirty="0"/>
          </a:p>
        </p:txBody>
      </p:sp>
      <p:sp>
        <p:nvSpPr>
          <p:cNvPr id="3" name="Content Placeholder 2"/>
          <p:cNvSpPr>
            <a:spLocks noGrp="1"/>
          </p:cNvSpPr>
          <p:nvPr>
            <p:ph idx="1"/>
          </p:nvPr>
        </p:nvSpPr>
        <p:spPr>
          <a:xfrm>
            <a:off x="586509" y="1690688"/>
            <a:ext cx="11388436" cy="4351338"/>
          </a:xfrm>
        </p:spPr>
        <p:txBody>
          <a:bodyPr/>
          <a:lstStyle/>
          <a:p>
            <a:r>
              <a:rPr lang="en-US" dirty="0" smtClean="0"/>
              <a:t>The ______ button on the trackpad acts as your left mouse click</a:t>
            </a:r>
          </a:p>
          <a:p>
            <a:r>
              <a:rPr lang="en-US" dirty="0" smtClean="0"/>
              <a:t>The red ball is called the __________</a:t>
            </a:r>
          </a:p>
          <a:p>
            <a:r>
              <a:rPr lang="en-US" dirty="0" smtClean="0"/>
              <a:t>Use the ______ button to return to the previous page</a:t>
            </a:r>
          </a:p>
          <a:p>
            <a:r>
              <a:rPr lang="en-US" dirty="0" smtClean="0"/>
              <a:t>Press _______ and _______ at the same time to expose the menu option to begin a slideshow </a:t>
            </a:r>
          </a:p>
          <a:p>
            <a:r>
              <a:rPr lang="en-US" dirty="0" smtClean="0"/>
              <a:t>How do you turn on and off the trackballs? </a:t>
            </a:r>
          </a:p>
          <a:p>
            <a:endParaRPr lang="en-US" dirty="0"/>
          </a:p>
        </p:txBody>
      </p:sp>
    </p:spTree>
    <p:extLst>
      <p:ext uri="{BB962C8B-B14F-4D97-AF65-F5344CB8AC3E}">
        <p14:creationId xmlns:p14="http://schemas.microsoft.com/office/powerpoint/2010/main" val="4260736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1"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V="1">
            <a:off x="2053244" y="3250276"/>
            <a:ext cx="8312" cy="65670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77934" y="3659654"/>
            <a:ext cx="4430683" cy="646331"/>
          </a:xfrm>
          <a:prstGeom prst="rect">
            <a:avLst/>
          </a:prstGeom>
          <a:noFill/>
        </p:spPr>
        <p:txBody>
          <a:bodyPr wrap="square" rtlCol="0">
            <a:spAutoFit/>
          </a:bodyPr>
          <a:lstStyle/>
          <a:p>
            <a:r>
              <a:rPr lang="en-US" b="1" dirty="0" smtClean="0"/>
              <a:t>When there is a white dot, click title or image to open sub menus </a:t>
            </a:r>
            <a:endParaRPr lang="en-US" b="1" dirty="0"/>
          </a:p>
        </p:txBody>
      </p:sp>
      <p:sp>
        <p:nvSpPr>
          <p:cNvPr id="7" name="TextBox 6"/>
          <p:cNvSpPr txBox="1"/>
          <p:nvPr/>
        </p:nvSpPr>
        <p:spPr>
          <a:xfrm>
            <a:off x="8027469" y="5043638"/>
            <a:ext cx="3811605" cy="400110"/>
          </a:xfrm>
          <a:prstGeom prst="rect">
            <a:avLst/>
          </a:prstGeom>
          <a:noFill/>
        </p:spPr>
        <p:txBody>
          <a:bodyPr wrap="square" rtlCol="0">
            <a:spAutoFit/>
          </a:bodyPr>
          <a:lstStyle/>
          <a:p>
            <a:r>
              <a:rPr lang="en-US" sz="2000" b="1" dirty="0" smtClean="0"/>
              <a:t>No white dot means no sub menu </a:t>
            </a:r>
            <a:endParaRPr lang="en-US" sz="2000" b="1" dirty="0"/>
          </a:p>
        </p:txBody>
      </p:sp>
      <p:cxnSp>
        <p:nvCxnSpPr>
          <p:cNvPr id="9" name="Straight Arrow Connector 8"/>
          <p:cNvCxnSpPr>
            <a:stCxn id="7" idx="1"/>
          </p:cNvCxnSpPr>
          <p:nvPr/>
        </p:nvCxnSpPr>
        <p:spPr>
          <a:xfrm flipH="1">
            <a:off x="7671336" y="5243693"/>
            <a:ext cx="356133" cy="5507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53243" y="3790604"/>
            <a:ext cx="0" cy="51538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246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634" y="434940"/>
            <a:ext cx="9930064" cy="55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1008" y="6271190"/>
            <a:ext cx="6083165" cy="400110"/>
          </a:xfrm>
          <a:prstGeom prst="rect">
            <a:avLst/>
          </a:prstGeom>
          <a:noFill/>
        </p:spPr>
        <p:txBody>
          <a:bodyPr wrap="square" rtlCol="0">
            <a:spAutoFit/>
          </a:bodyPr>
          <a:lstStyle/>
          <a:p>
            <a:r>
              <a:rPr lang="en-US" sz="2000" b="1" dirty="0" smtClean="0"/>
              <a:t>Use this button or BACK button on trackpad to go back </a:t>
            </a:r>
            <a:endParaRPr lang="en-US" sz="2000" b="1" dirty="0"/>
          </a:p>
        </p:txBody>
      </p:sp>
      <p:cxnSp>
        <p:nvCxnSpPr>
          <p:cNvPr id="6" name="Straight Arrow Connector 5"/>
          <p:cNvCxnSpPr/>
          <p:nvPr/>
        </p:nvCxnSpPr>
        <p:spPr>
          <a:xfrm flipV="1">
            <a:off x="6189043" y="6020603"/>
            <a:ext cx="125130" cy="5011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612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1055" y="4756727"/>
            <a:ext cx="1413163" cy="646331"/>
          </a:xfrm>
          <a:prstGeom prst="rect">
            <a:avLst/>
          </a:prstGeom>
          <a:noFill/>
        </p:spPr>
        <p:txBody>
          <a:bodyPr wrap="square" rtlCol="0">
            <a:spAutoFit/>
          </a:bodyPr>
          <a:lstStyle/>
          <a:p>
            <a:pPr algn="ctr"/>
            <a:r>
              <a:rPr lang="en-US" b="1" dirty="0" smtClean="0"/>
              <a:t>Play/pause video</a:t>
            </a:r>
            <a:endParaRPr lang="en-US" b="1" dirty="0"/>
          </a:p>
        </p:txBody>
      </p:sp>
      <p:cxnSp>
        <p:nvCxnSpPr>
          <p:cNvPr id="6" name="Straight Arrow Connector 5"/>
          <p:cNvCxnSpPr/>
          <p:nvPr/>
        </p:nvCxnSpPr>
        <p:spPr>
          <a:xfrm>
            <a:off x="1487055" y="5163127"/>
            <a:ext cx="628072" cy="74814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252362" y="3418250"/>
            <a:ext cx="1570182" cy="646331"/>
          </a:xfrm>
          <a:prstGeom prst="rect">
            <a:avLst/>
          </a:prstGeom>
          <a:noFill/>
        </p:spPr>
        <p:txBody>
          <a:bodyPr wrap="square" rtlCol="0">
            <a:spAutoFit/>
          </a:bodyPr>
          <a:lstStyle/>
          <a:p>
            <a:pPr algn="ctr"/>
            <a:r>
              <a:rPr lang="en-US" b="1" dirty="0" smtClean="0"/>
              <a:t>Mute/unmute sound</a:t>
            </a:r>
            <a:endParaRPr lang="en-US" b="1" dirty="0"/>
          </a:p>
        </p:txBody>
      </p:sp>
      <p:sp>
        <p:nvSpPr>
          <p:cNvPr id="11" name="TextBox 10"/>
          <p:cNvSpPr txBox="1"/>
          <p:nvPr/>
        </p:nvSpPr>
        <p:spPr>
          <a:xfrm>
            <a:off x="10206182" y="4267689"/>
            <a:ext cx="1847273" cy="923330"/>
          </a:xfrm>
          <a:prstGeom prst="rect">
            <a:avLst/>
          </a:prstGeom>
          <a:noFill/>
        </p:spPr>
        <p:txBody>
          <a:bodyPr wrap="square" rtlCol="0">
            <a:spAutoFit/>
          </a:bodyPr>
          <a:lstStyle/>
          <a:p>
            <a:pPr algn="ctr"/>
            <a:r>
              <a:rPr lang="en-US" b="1" dirty="0" smtClean="0"/>
              <a:t>Enter/exit full screen</a:t>
            </a:r>
            <a:endParaRPr lang="en-US" b="1" dirty="0"/>
          </a:p>
          <a:p>
            <a:pPr algn="ctr"/>
            <a:endParaRPr lang="en-US" b="1" dirty="0"/>
          </a:p>
        </p:txBody>
      </p:sp>
      <p:sp>
        <p:nvSpPr>
          <p:cNvPr id="12" name="TextBox 11"/>
          <p:cNvSpPr txBox="1"/>
          <p:nvPr/>
        </p:nvSpPr>
        <p:spPr>
          <a:xfrm>
            <a:off x="10617200" y="5282985"/>
            <a:ext cx="1459345" cy="923330"/>
          </a:xfrm>
          <a:prstGeom prst="rect">
            <a:avLst/>
          </a:prstGeom>
          <a:noFill/>
        </p:spPr>
        <p:txBody>
          <a:bodyPr wrap="square" rtlCol="0">
            <a:spAutoFit/>
          </a:bodyPr>
          <a:lstStyle/>
          <a:p>
            <a:r>
              <a:rPr lang="en-US" b="1" dirty="0" smtClean="0"/>
              <a:t>Adjust playing speed</a:t>
            </a:r>
            <a:endParaRPr lang="en-US" b="1" dirty="0"/>
          </a:p>
        </p:txBody>
      </p:sp>
      <p:cxnSp>
        <p:nvCxnSpPr>
          <p:cNvPr id="14" name="Straight Arrow Connector 13"/>
          <p:cNvCxnSpPr/>
          <p:nvPr/>
        </p:nvCxnSpPr>
        <p:spPr>
          <a:xfrm flipH="1">
            <a:off x="9374909" y="3602182"/>
            <a:ext cx="877453" cy="22167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707418" y="4590473"/>
            <a:ext cx="775855" cy="12746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0095345" y="5911273"/>
            <a:ext cx="52185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54035" y="4959819"/>
            <a:ext cx="3463637" cy="923330"/>
          </a:xfrm>
          <a:prstGeom prst="rect">
            <a:avLst/>
          </a:prstGeom>
          <a:noFill/>
        </p:spPr>
        <p:txBody>
          <a:bodyPr wrap="square" rtlCol="0">
            <a:spAutoFit/>
          </a:bodyPr>
          <a:lstStyle/>
          <a:p>
            <a:r>
              <a:rPr lang="en-US" b="1" dirty="0" smtClean="0"/>
              <a:t>Use the mouse &amp; SELECT button to click anywhere on this bar to skip to that part</a:t>
            </a:r>
            <a:endParaRPr lang="en-US" b="1" dirty="0"/>
          </a:p>
        </p:txBody>
      </p:sp>
      <p:cxnSp>
        <p:nvCxnSpPr>
          <p:cNvPr id="23" name="Straight Arrow Connector 22"/>
          <p:cNvCxnSpPr/>
          <p:nvPr/>
        </p:nvCxnSpPr>
        <p:spPr>
          <a:xfrm>
            <a:off x="4839855" y="5606150"/>
            <a:ext cx="286327" cy="434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0917382" y="1108364"/>
            <a:ext cx="775854" cy="923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1055" y="1108364"/>
            <a:ext cx="86821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383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p:nvSpPr>
        <p:spPr>
          <a:xfrm>
            <a:off x="2339742" y="2324501"/>
            <a:ext cx="4020953" cy="646331"/>
          </a:xfrm>
          <a:prstGeom prst="rect">
            <a:avLst/>
          </a:prstGeom>
          <a:noFill/>
        </p:spPr>
        <p:txBody>
          <a:bodyPr wrap="square" rtlCol="0">
            <a:spAutoFit/>
          </a:bodyPr>
          <a:lstStyle/>
          <a:p>
            <a:r>
              <a:rPr lang="en-US" b="1" dirty="0" smtClean="0"/>
              <a:t>Blue dot means it leads to a website if you click on it. Websites are interactive  </a:t>
            </a:r>
            <a:endParaRPr lang="en-US" b="1" dirty="0"/>
          </a:p>
        </p:txBody>
      </p:sp>
      <p:sp>
        <p:nvSpPr>
          <p:cNvPr id="6" name="TextBox 5"/>
          <p:cNvSpPr txBox="1"/>
          <p:nvPr/>
        </p:nvSpPr>
        <p:spPr>
          <a:xfrm>
            <a:off x="2339742" y="3404937"/>
            <a:ext cx="4100362" cy="646331"/>
          </a:xfrm>
          <a:prstGeom prst="rect">
            <a:avLst/>
          </a:prstGeom>
          <a:noFill/>
        </p:spPr>
        <p:txBody>
          <a:bodyPr wrap="square" rtlCol="0">
            <a:spAutoFit/>
          </a:bodyPr>
          <a:lstStyle/>
          <a:p>
            <a:r>
              <a:rPr lang="en-US" b="1" dirty="0" smtClean="0"/>
              <a:t>No blue dot just leads to another page. Non interactive </a:t>
            </a:r>
            <a:endParaRPr lang="en-US" b="1" dirty="0"/>
          </a:p>
        </p:txBody>
      </p:sp>
      <p:cxnSp>
        <p:nvCxnSpPr>
          <p:cNvPr id="3" name="Straight Arrow Connector 2"/>
          <p:cNvCxnSpPr/>
          <p:nvPr/>
        </p:nvCxnSpPr>
        <p:spPr>
          <a:xfrm flipH="1" flipV="1">
            <a:off x="1696453" y="2418348"/>
            <a:ext cx="643289" cy="10828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696453" y="3619818"/>
            <a:ext cx="643289" cy="10828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492915" y="3728102"/>
            <a:ext cx="3224463" cy="369332"/>
          </a:xfrm>
          <a:prstGeom prst="rect">
            <a:avLst/>
          </a:prstGeom>
          <a:noFill/>
        </p:spPr>
        <p:txBody>
          <a:bodyPr wrap="square" rtlCol="0">
            <a:spAutoFit/>
          </a:bodyPr>
          <a:lstStyle/>
          <a:p>
            <a:r>
              <a:rPr lang="en-US" b="1" dirty="0" smtClean="0"/>
              <a:t>Next slide is about this </a:t>
            </a:r>
            <a:endParaRPr lang="en-US" b="1" dirty="0"/>
          </a:p>
        </p:txBody>
      </p:sp>
      <p:cxnSp>
        <p:nvCxnSpPr>
          <p:cNvPr id="10" name="Straight Arrow Connector 9"/>
          <p:cNvCxnSpPr/>
          <p:nvPr/>
        </p:nvCxnSpPr>
        <p:spPr>
          <a:xfrm flipH="1" flipV="1">
            <a:off x="10114548" y="3429000"/>
            <a:ext cx="340894" cy="34709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90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6776" r="21382" b="6140"/>
          <a:stretch/>
        </p:blipFill>
        <p:spPr>
          <a:xfrm>
            <a:off x="4178967" y="0"/>
            <a:ext cx="8033047" cy="6858000"/>
          </a:xfrm>
          <a:prstGeom prst="rect">
            <a:avLst/>
          </a:prstGeom>
        </p:spPr>
      </p:pic>
      <p:sp>
        <p:nvSpPr>
          <p:cNvPr id="6" name="TextBox 5"/>
          <p:cNvSpPr txBox="1"/>
          <p:nvPr/>
        </p:nvSpPr>
        <p:spPr>
          <a:xfrm>
            <a:off x="204538" y="1467611"/>
            <a:ext cx="4367463" cy="4247317"/>
          </a:xfrm>
          <a:prstGeom prst="rect">
            <a:avLst/>
          </a:prstGeom>
          <a:noFill/>
        </p:spPr>
        <p:txBody>
          <a:bodyPr wrap="square" rtlCol="0">
            <a:spAutoFit/>
          </a:bodyPr>
          <a:lstStyle/>
          <a:p>
            <a:pPr algn="ctr"/>
            <a:r>
              <a:rPr lang="en-US" b="1" dirty="0"/>
              <a:t>  </a:t>
            </a:r>
            <a:r>
              <a:rPr lang="en-US" b="1" dirty="0" err="1" smtClean="0"/>
              <a:t>CalTrans</a:t>
            </a:r>
            <a:r>
              <a:rPr lang="en-US" b="1" dirty="0" smtClean="0"/>
              <a:t> Interactive Highway Map </a:t>
            </a:r>
          </a:p>
          <a:p>
            <a:pPr algn="ctr"/>
            <a:endParaRPr lang="en-US" b="1" dirty="0"/>
          </a:p>
          <a:p>
            <a:pPr marL="285750" indent="-285750">
              <a:buFont typeface="Arial" panose="020B0604020202020204" pitchFamily="34" charset="0"/>
              <a:buChar char="•"/>
            </a:pPr>
            <a:r>
              <a:rPr lang="en-US" dirty="0" smtClean="0"/>
              <a:t>When opening the program, it will start on a map of the US. In a few seconds, it will zoom into Mammoth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With your mouse in the map area, use the scroll ring to zoom in and out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Hold the </a:t>
            </a:r>
            <a:r>
              <a:rPr lang="en-US" dirty="0" smtClean="0"/>
              <a:t>SELECT button down </a:t>
            </a:r>
            <a:r>
              <a:rPr lang="en-US" dirty="0"/>
              <a:t>and use the trackball to move around the page. Or use the arrows on </a:t>
            </a:r>
            <a:r>
              <a:rPr lang="en-US" dirty="0" smtClean="0"/>
              <a:t>trackpad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Click BACK to exit out of the program </a:t>
            </a:r>
            <a:endParaRPr lang="en-US" dirty="0"/>
          </a:p>
          <a:p>
            <a:endParaRPr lang="en-US" dirty="0"/>
          </a:p>
        </p:txBody>
      </p:sp>
    </p:spTree>
    <p:extLst>
      <p:ext uri="{BB962C8B-B14F-4D97-AF65-F5344CB8AC3E}">
        <p14:creationId xmlns:p14="http://schemas.microsoft.com/office/powerpoint/2010/main" val="2139658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Quiz! </a:t>
            </a:r>
            <a:endParaRPr lang="en-US" dirty="0"/>
          </a:p>
        </p:txBody>
      </p:sp>
      <p:sp>
        <p:nvSpPr>
          <p:cNvPr id="3" name="Content Placeholder 2"/>
          <p:cNvSpPr>
            <a:spLocks noGrp="1"/>
          </p:cNvSpPr>
          <p:nvPr>
            <p:ph idx="1"/>
          </p:nvPr>
        </p:nvSpPr>
        <p:spPr>
          <a:xfrm>
            <a:off x="838200" y="1459345"/>
            <a:ext cx="10515600" cy="4717618"/>
          </a:xfrm>
        </p:spPr>
        <p:txBody>
          <a:bodyPr/>
          <a:lstStyle/>
          <a:p>
            <a:r>
              <a:rPr lang="en-US" dirty="0" smtClean="0"/>
              <a:t>What signifies that there is a sub menu that will open when you click on a topic?</a:t>
            </a:r>
          </a:p>
          <a:p>
            <a:r>
              <a:rPr lang="en-US" dirty="0" smtClean="0"/>
              <a:t>What signifies that there is a website that will open when you click on a topic?</a:t>
            </a:r>
          </a:p>
          <a:p>
            <a:r>
              <a:rPr lang="en-US" dirty="0" smtClean="0"/>
              <a:t>When watching a video, press ________ and ________ at the same time to open the table of contents</a:t>
            </a:r>
          </a:p>
          <a:p>
            <a:r>
              <a:rPr lang="en-US" dirty="0" smtClean="0"/>
              <a:t>With your mouse in the area you want to scroll in, use the ________ ________ to zoom in and out  </a:t>
            </a:r>
          </a:p>
          <a:p>
            <a:r>
              <a:rPr lang="en-US" dirty="0" smtClean="0"/>
              <a:t>How do you move around and explore the map on the webpage? </a:t>
            </a:r>
          </a:p>
          <a:p>
            <a:endParaRPr lang="en-US" dirty="0" smtClean="0"/>
          </a:p>
        </p:txBody>
      </p:sp>
    </p:spTree>
    <p:extLst>
      <p:ext uri="{BB962C8B-B14F-4D97-AF65-F5344CB8AC3E}">
        <p14:creationId xmlns:p14="http://schemas.microsoft.com/office/powerpoint/2010/main" val="1542529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l="9400" r="11939"/>
          <a:stretch/>
        </p:blipFill>
        <p:spPr>
          <a:xfrm>
            <a:off x="0" y="0"/>
            <a:ext cx="9590343" cy="6858000"/>
          </a:xfrm>
          <a:prstGeom prst="rect">
            <a:avLst/>
          </a:prstGeom>
        </p:spPr>
      </p:pic>
      <p:sp>
        <p:nvSpPr>
          <p:cNvPr id="5" name="TextBox 4"/>
          <p:cNvSpPr txBox="1"/>
          <p:nvPr/>
        </p:nvSpPr>
        <p:spPr>
          <a:xfrm>
            <a:off x="9803330" y="1997839"/>
            <a:ext cx="2300438" cy="3416320"/>
          </a:xfrm>
          <a:prstGeom prst="rect">
            <a:avLst/>
          </a:prstGeom>
          <a:noFill/>
        </p:spPr>
        <p:txBody>
          <a:bodyPr wrap="square" rtlCol="0">
            <a:spAutoFit/>
          </a:bodyPr>
          <a:lstStyle/>
          <a:p>
            <a:r>
              <a:rPr lang="en-US" dirty="0" smtClean="0"/>
              <a:t>Some web pages are static like this Mammoth Patrol Weather site. You can scroll up and down using the scroll ring, or use the arrow to go right and left. Put the mouse in the area you want to scroll in. No zooming capability </a:t>
            </a:r>
          </a:p>
          <a:p>
            <a:endParaRPr lang="en-US" dirty="0"/>
          </a:p>
        </p:txBody>
      </p:sp>
    </p:spTree>
    <p:extLst>
      <p:ext uri="{BB962C8B-B14F-4D97-AF65-F5344CB8AC3E}">
        <p14:creationId xmlns:p14="http://schemas.microsoft.com/office/powerpoint/2010/main" val="3705456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27158" r="29421"/>
          <a:stretch/>
        </p:blipFill>
        <p:spPr>
          <a:xfrm>
            <a:off x="0" y="0"/>
            <a:ext cx="5293895" cy="68580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1603" y="0"/>
            <a:ext cx="6898105" cy="3880184"/>
          </a:xfrm>
          <a:prstGeom prst="rect">
            <a:avLst/>
          </a:prstGeom>
        </p:spPr>
      </p:pic>
      <p:sp>
        <p:nvSpPr>
          <p:cNvPr id="2" name="TextBox 1"/>
          <p:cNvSpPr txBox="1"/>
          <p:nvPr/>
        </p:nvSpPr>
        <p:spPr>
          <a:xfrm>
            <a:off x="5378116" y="4006516"/>
            <a:ext cx="6813884" cy="307776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Wildflowers organized by color are all still photos that can be magnified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Flowers with multiple phases have </a:t>
            </a:r>
            <a:r>
              <a:rPr lang="en-US" sz="1600" dirty="0" smtClean="0"/>
              <a:t>a manual slideshow attached. Flowers that have 1 phase only have 1 photo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Wildflowers organized by color have no automatic slideshow capability. Use trackpad arrows to go back and forth between photos </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The Wildflowers Overview and Desert Flower Bloom can be turned into automatic slideshows (notice they have no sub menu because there’s no white dot)  </a:t>
            </a:r>
            <a:endParaRPr lang="en-US" sz="1600" dirty="0"/>
          </a:p>
          <a:p>
            <a:endParaRPr lang="en-US" dirty="0"/>
          </a:p>
        </p:txBody>
      </p:sp>
    </p:spTree>
    <p:extLst>
      <p:ext uri="{BB962C8B-B14F-4D97-AF65-F5344CB8AC3E}">
        <p14:creationId xmlns:p14="http://schemas.microsoft.com/office/powerpoint/2010/main" val="1714904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77" y="1"/>
            <a:ext cx="12259377"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288227"/>
            <a:ext cx="10515600" cy="817130"/>
          </a:xfrm>
        </p:spPr>
        <p:txBody>
          <a:bodyPr>
            <a:normAutofit/>
          </a:bodyPr>
          <a:lstStyle/>
          <a:p>
            <a:pPr algn="ctr"/>
            <a:r>
              <a:rPr lang="en-US" sz="3600" b="1" dirty="0" smtClean="0">
                <a:solidFill>
                  <a:schemeClr val="bg1"/>
                </a:solidFill>
                <a:latin typeface="+mn-lt"/>
              </a:rPr>
              <a:t>The Interpretive Center – General Info </a:t>
            </a:r>
            <a:endParaRPr lang="en-US" sz="3600" b="1" dirty="0">
              <a:solidFill>
                <a:schemeClr val="bg1"/>
              </a:solidFill>
              <a:latin typeface="+mn-lt"/>
            </a:endParaRPr>
          </a:p>
        </p:txBody>
      </p:sp>
      <p:sp>
        <p:nvSpPr>
          <p:cNvPr id="3" name="Content Placeholder 2"/>
          <p:cNvSpPr>
            <a:spLocks noGrp="1"/>
          </p:cNvSpPr>
          <p:nvPr>
            <p:ph idx="1"/>
          </p:nvPr>
        </p:nvSpPr>
        <p:spPr>
          <a:xfrm>
            <a:off x="198581" y="1336267"/>
            <a:ext cx="11794835" cy="5948216"/>
          </a:xfrm>
        </p:spPr>
        <p:txBody>
          <a:bodyPr>
            <a:noAutofit/>
          </a:bodyPr>
          <a:lstStyle/>
          <a:p>
            <a:pPr>
              <a:lnSpc>
                <a:spcPct val="100000"/>
              </a:lnSpc>
            </a:pPr>
            <a:r>
              <a:rPr lang="en-US" sz="2500" dirty="0" smtClean="0">
                <a:solidFill>
                  <a:schemeClr val="bg1"/>
                </a:solidFill>
              </a:rPr>
              <a:t>There are 7 TVs, 4 large tables with cabinets underneath, bighorn sheep skulls, a tree log for boring, viewing tubes, a rock table, a sandbox, and more </a:t>
            </a:r>
          </a:p>
          <a:p>
            <a:pPr>
              <a:lnSpc>
                <a:spcPct val="100000"/>
              </a:lnSpc>
            </a:pPr>
            <a:r>
              <a:rPr lang="en-US" sz="2500" dirty="0" smtClean="0">
                <a:solidFill>
                  <a:schemeClr val="bg1"/>
                </a:solidFill>
              </a:rPr>
              <a:t>We store most things in the cabinets under the tables. That is where you can find storage bins for the animal skins and all other table top objects, as well as the electronics cabinet. Each cabinet locks </a:t>
            </a:r>
          </a:p>
          <a:p>
            <a:pPr>
              <a:lnSpc>
                <a:spcPct val="100000"/>
              </a:lnSpc>
            </a:pPr>
            <a:r>
              <a:rPr lang="en-US" sz="2500" dirty="0" smtClean="0">
                <a:solidFill>
                  <a:schemeClr val="bg1"/>
                </a:solidFill>
              </a:rPr>
              <a:t>The electronics cabinet is on the left hand side underneath the table with the 3D topo map of the area on it, in front of the Docent Station</a:t>
            </a:r>
          </a:p>
          <a:p>
            <a:pPr>
              <a:lnSpc>
                <a:spcPct val="100000"/>
              </a:lnSpc>
            </a:pPr>
            <a:r>
              <a:rPr lang="en-US" sz="2500" dirty="0" smtClean="0">
                <a:solidFill>
                  <a:schemeClr val="bg1"/>
                </a:solidFill>
              </a:rPr>
              <a:t>In the electronics cabinet, you will find all of the keyboards, trackballs, remotes, extra batteries, log boring tools, and more</a:t>
            </a:r>
          </a:p>
          <a:p>
            <a:pPr>
              <a:lnSpc>
                <a:spcPct val="100000"/>
              </a:lnSpc>
            </a:pPr>
            <a:r>
              <a:rPr lang="en-US" sz="2500" dirty="0" smtClean="0">
                <a:solidFill>
                  <a:schemeClr val="bg1"/>
                </a:solidFill>
              </a:rPr>
              <a:t>Make sure to keep all of the cabinets locked at all times when not using them </a:t>
            </a:r>
            <a:endParaRPr lang="en-US" sz="2500" dirty="0">
              <a:solidFill>
                <a:schemeClr val="bg1"/>
              </a:solidFill>
            </a:endParaRPr>
          </a:p>
        </p:txBody>
      </p:sp>
    </p:spTree>
    <p:extLst>
      <p:ext uri="{BB962C8B-B14F-4D97-AF65-F5344CB8AC3E}">
        <p14:creationId xmlns:p14="http://schemas.microsoft.com/office/powerpoint/2010/main" val="3074049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8824" y="3480169"/>
            <a:ext cx="5758046" cy="323890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8824" y="134754"/>
            <a:ext cx="5758046" cy="3238901"/>
          </a:xfrm>
          <a:prstGeom prst="rect">
            <a:avLst/>
          </a:prstGeom>
        </p:spPr>
      </p:pic>
      <p:sp>
        <p:nvSpPr>
          <p:cNvPr id="7" name="TextBox 6"/>
          <p:cNvSpPr txBox="1"/>
          <p:nvPr/>
        </p:nvSpPr>
        <p:spPr>
          <a:xfrm>
            <a:off x="385011" y="2733575"/>
            <a:ext cx="5823284" cy="923330"/>
          </a:xfrm>
          <a:prstGeom prst="rect">
            <a:avLst/>
          </a:prstGeom>
          <a:noFill/>
        </p:spPr>
        <p:txBody>
          <a:bodyPr wrap="square" rtlCol="0">
            <a:spAutoFit/>
          </a:bodyPr>
          <a:lstStyle/>
          <a:p>
            <a:r>
              <a:rPr lang="en-US" dirty="0" smtClean="0"/>
              <a:t>An awesome new feature on the weather station is the viewing tube maps. Click on each viewing tube set to see an image of the mountain or feature each tube is identifying</a:t>
            </a:r>
            <a:endParaRPr lang="en-US" dirty="0"/>
          </a:p>
        </p:txBody>
      </p:sp>
    </p:spTree>
    <p:extLst>
      <p:ext uri="{BB962C8B-B14F-4D97-AF65-F5344CB8AC3E}">
        <p14:creationId xmlns:p14="http://schemas.microsoft.com/office/powerpoint/2010/main" val="2615091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251"/>
            <a:ext cx="12226223" cy="687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28248" y="5094170"/>
            <a:ext cx="3416969" cy="369332"/>
          </a:xfrm>
          <a:prstGeom prst="rect">
            <a:avLst/>
          </a:prstGeom>
          <a:solidFill>
            <a:schemeClr val="accent1">
              <a:lumMod val="40000"/>
              <a:lumOff val="60000"/>
            </a:schemeClr>
          </a:solidFill>
        </p:spPr>
        <p:txBody>
          <a:bodyPr wrap="square" rtlCol="0">
            <a:spAutoFit/>
          </a:bodyPr>
          <a:lstStyle/>
          <a:p>
            <a:r>
              <a:rPr lang="en-US" b="1" dirty="0" smtClean="0"/>
              <a:t>1. Click this first </a:t>
            </a:r>
            <a:endParaRPr lang="en-US" b="1" dirty="0"/>
          </a:p>
        </p:txBody>
      </p:sp>
      <p:sp>
        <p:nvSpPr>
          <p:cNvPr id="5" name="TextBox 4"/>
          <p:cNvSpPr txBox="1"/>
          <p:nvPr/>
        </p:nvSpPr>
        <p:spPr>
          <a:xfrm>
            <a:off x="8176661" y="525818"/>
            <a:ext cx="3349591" cy="369332"/>
          </a:xfrm>
          <a:prstGeom prst="rect">
            <a:avLst/>
          </a:prstGeom>
          <a:noFill/>
        </p:spPr>
        <p:txBody>
          <a:bodyPr wrap="square" rtlCol="0">
            <a:spAutoFit/>
          </a:bodyPr>
          <a:lstStyle/>
          <a:p>
            <a:r>
              <a:rPr lang="en-US" b="1" dirty="0" smtClean="0"/>
              <a:t>2. Then this pops up</a:t>
            </a:r>
          </a:p>
        </p:txBody>
      </p:sp>
      <p:sp>
        <p:nvSpPr>
          <p:cNvPr id="6" name="TextBox 5"/>
          <p:cNvSpPr txBox="1"/>
          <p:nvPr/>
        </p:nvSpPr>
        <p:spPr>
          <a:xfrm>
            <a:off x="1227218" y="1087655"/>
            <a:ext cx="5033881" cy="923330"/>
          </a:xfrm>
          <a:prstGeom prst="rect">
            <a:avLst/>
          </a:prstGeom>
          <a:solidFill>
            <a:schemeClr val="accent1">
              <a:lumMod val="40000"/>
              <a:lumOff val="60000"/>
            </a:schemeClr>
          </a:solidFill>
        </p:spPr>
        <p:txBody>
          <a:bodyPr wrap="square" rtlCol="0">
            <a:spAutoFit/>
          </a:bodyPr>
          <a:lstStyle/>
          <a:p>
            <a:r>
              <a:rPr lang="en-US" dirty="0" smtClean="0"/>
              <a:t>3. Press both arrows at the same time on the trackpad to pull up the number pad to type in 1153 in the prompt at the top of the screen as shown </a:t>
            </a:r>
            <a:endParaRPr lang="en-US" dirty="0"/>
          </a:p>
        </p:txBody>
      </p:sp>
      <p:cxnSp>
        <p:nvCxnSpPr>
          <p:cNvPr id="3" name="Straight Arrow Connector 2"/>
          <p:cNvCxnSpPr/>
          <p:nvPr/>
        </p:nvCxnSpPr>
        <p:spPr>
          <a:xfrm>
            <a:off x="3936732" y="5278836"/>
            <a:ext cx="93847" cy="3278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p:cNvCxnSpPr>
          <p:nvPr/>
        </p:nvCxnSpPr>
        <p:spPr>
          <a:xfrm flipH="1" flipV="1">
            <a:off x="7531768" y="709863"/>
            <a:ext cx="644893" cy="62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441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143055" cy="345546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8945" y="-1"/>
            <a:ext cx="6143055" cy="3455469"/>
          </a:xfrm>
          <a:prstGeom prst="rect">
            <a:avLst/>
          </a:prstGeom>
        </p:spPr>
      </p:pic>
      <p:sp>
        <p:nvSpPr>
          <p:cNvPr id="6" name="TextBox 5"/>
          <p:cNvSpPr txBox="1"/>
          <p:nvPr/>
        </p:nvSpPr>
        <p:spPr>
          <a:xfrm>
            <a:off x="163629" y="3821229"/>
            <a:ext cx="11858325" cy="1754326"/>
          </a:xfrm>
          <a:prstGeom prst="rect">
            <a:avLst/>
          </a:prstGeom>
          <a:noFill/>
        </p:spPr>
        <p:txBody>
          <a:bodyPr wrap="square" rtlCol="0">
            <a:spAutoFit/>
          </a:bodyPr>
          <a:lstStyle/>
          <a:p>
            <a:pPr algn="ctr"/>
            <a:r>
              <a:rPr lang="en-US" dirty="0" smtClean="0"/>
              <a:t>Zooming and moving around the map works exactly the same here as it does in the online </a:t>
            </a:r>
            <a:r>
              <a:rPr lang="en-US" dirty="0" err="1" smtClean="0"/>
              <a:t>CalTrans</a:t>
            </a:r>
            <a:r>
              <a:rPr lang="en-US" dirty="0" smtClean="0"/>
              <a:t> map from a few slides ago. Use the scroll wheel to zoom in and out, and hold the SELECT button and move the trackball around to move the map around </a:t>
            </a:r>
          </a:p>
          <a:p>
            <a:pPr algn="ctr"/>
            <a:endParaRPr lang="en-US" dirty="0"/>
          </a:p>
          <a:p>
            <a:pPr algn="ctr"/>
            <a:r>
              <a:rPr lang="en-US" dirty="0" smtClean="0"/>
              <a:t>Play around with the different tools in the green menu bar on top. The ruler allows you to measure air distances between 2 or more locations </a:t>
            </a:r>
            <a:endParaRPr lang="en-US" dirty="0"/>
          </a:p>
        </p:txBody>
      </p:sp>
    </p:spTree>
    <p:extLst>
      <p:ext uri="{BB962C8B-B14F-4D97-AF65-F5344CB8AC3E}">
        <p14:creationId xmlns:p14="http://schemas.microsoft.com/office/powerpoint/2010/main" val="38833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28028"/>
          <a:stretch/>
        </p:blipFill>
        <p:spPr>
          <a:xfrm>
            <a:off x="0" y="269508"/>
            <a:ext cx="8085221" cy="6318985"/>
          </a:xfrm>
          <a:prstGeom prst="rect">
            <a:avLst/>
          </a:prstGeom>
        </p:spPr>
      </p:pic>
      <p:sp>
        <p:nvSpPr>
          <p:cNvPr id="6" name="TextBox 5"/>
          <p:cNvSpPr txBox="1"/>
          <p:nvPr/>
        </p:nvSpPr>
        <p:spPr>
          <a:xfrm>
            <a:off x="8193504" y="1316255"/>
            <a:ext cx="3998495" cy="3693319"/>
          </a:xfrm>
          <a:prstGeom prst="rect">
            <a:avLst/>
          </a:prstGeom>
          <a:noFill/>
        </p:spPr>
        <p:txBody>
          <a:bodyPr wrap="square" rtlCol="0">
            <a:spAutoFit/>
          </a:bodyPr>
          <a:lstStyle/>
          <a:p>
            <a:pPr algn="ctr"/>
            <a:r>
              <a:rPr lang="en-US" b="1" dirty="0" smtClean="0"/>
              <a:t>PDFs</a:t>
            </a:r>
          </a:p>
          <a:p>
            <a:endParaRPr lang="en-US" dirty="0"/>
          </a:p>
          <a:p>
            <a:pPr marL="285750" indent="-285750">
              <a:buFont typeface="Arial" panose="020B0604020202020204" pitchFamily="34" charset="0"/>
              <a:buChar char="•"/>
            </a:pPr>
            <a:r>
              <a:rPr lang="en-US" dirty="0" smtClean="0"/>
              <a:t>PDFs with numerous pages will open to this page to allow you to skip through the document. PDFs with fewer pages will simply open to the first page of the document and not have a table of contents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Click on any chapter to skip to it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Guests can scan the QR code to get the PDF on their phone </a:t>
            </a:r>
            <a:endParaRPr lang="en-US" dirty="0"/>
          </a:p>
        </p:txBody>
      </p:sp>
    </p:spTree>
    <p:extLst>
      <p:ext uri="{BB962C8B-B14F-4D97-AF65-F5344CB8AC3E}">
        <p14:creationId xmlns:p14="http://schemas.microsoft.com/office/powerpoint/2010/main" val="4155806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711" y="0"/>
            <a:ext cx="4190289" cy="6858000"/>
          </a:xfrm>
          <a:prstGeom prst="rect">
            <a:avLst/>
          </a:prstGeom>
        </p:spPr>
      </p:pic>
      <p:sp>
        <p:nvSpPr>
          <p:cNvPr id="5" name="TextBox 4"/>
          <p:cNvSpPr txBox="1"/>
          <p:nvPr/>
        </p:nvSpPr>
        <p:spPr>
          <a:xfrm>
            <a:off x="607364" y="2269520"/>
            <a:ext cx="6622181" cy="1754326"/>
          </a:xfrm>
          <a:prstGeom prst="rect">
            <a:avLst/>
          </a:prstGeom>
          <a:noFill/>
        </p:spPr>
        <p:txBody>
          <a:bodyPr wrap="square" rtlCol="0">
            <a:spAutoFit/>
          </a:bodyPr>
          <a:lstStyle/>
          <a:p>
            <a:r>
              <a:rPr lang="en-US" dirty="0" smtClean="0"/>
              <a:t>To navigate through the document, place the mouse anywhere on the cover page and press select. Now you can use the arrows to skip through pages, or use the scroll wheel to scroll up and down</a:t>
            </a:r>
          </a:p>
          <a:p>
            <a:endParaRPr lang="en-US" dirty="0"/>
          </a:p>
          <a:p>
            <a:r>
              <a:rPr lang="en-US" dirty="0" smtClean="0"/>
              <a:t>To exit the document, simply press BACK until you get to where you want </a:t>
            </a:r>
            <a:endParaRPr lang="en-US" dirty="0"/>
          </a:p>
        </p:txBody>
      </p:sp>
    </p:spTree>
    <p:extLst>
      <p:ext uri="{BB962C8B-B14F-4D97-AF65-F5344CB8AC3E}">
        <p14:creationId xmlns:p14="http://schemas.microsoft.com/office/powerpoint/2010/main" val="2047106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305" y="990767"/>
            <a:ext cx="10515600" cy="703279"/>
          </a:xfrm>
        </p:spPr>
        <p:txBody>
          <a:bodyPr/>
          <a:lstStyle/>
          <a:p>
            <a:pPr algn="ctr"/>
            <a:r>
              <a:rPr lang="en-US" dirty="0" smtClean="0"/>
              <a:t>Quiz! </a:t>
            </a:r>
            <a:endParaRPr lang="en-US" dirty="0"/>
          </a:p>
        </p:txBody>
      </p:sp>
      <p:sp>
        <p:nvSpPr>
          <p:cNvPr id="3" name="Content Placeholder 2"/>
          <p:cNvSpPr>
            <a:spLocks noGrp="1"/>
          </p:cNvSpPr>
          <p:nvPr>
            <p:ph idx="1"/>
          </p:nvPr>
        </p:nvSpPr>
        <p:spPr>
          <a:xfrm>
            <a:off x="250257" y="2146434"/>
            <a:ext cx="11771697" cy="4523873"/>
          </a:xfrm>
        </p:spPr>
        <p:txBody>
          <a:bodyPr/>
          <a:lstStyle/>
          <a:p>
            <a:r>
              <a:rPr lang="en-US" dirty="0" smtClean="0"/>
              <a:t>The _________ on the trackpad are used to go back and forth between photos</a:t>
            </a:r>
          </a:p>
          <a:p>
            <a:r>
              <a:rPr lang="en-US" dirty="0" smtClean="0"/>
              <a:t>Press _______________ at the same time to open and close the number pad on the computer screen without using the keyboard</a:t>
            </a:r>
          </a:p>
          <a:p>
            <a:r>
              <a:rPr lang="en-US" dirty="0" smtClean="0"/>
              <a:t>What are the 2 ways you can move through a PDF document?</a:t>
            </a:r>
          </a:p>
          <a:p>
            <a:endParaRPr lang="en-US" dirty="0"/>
          </a:p>
        </p:txBody>
      </p:sp>
    </p:spTree>
    <p:extLst>
      <p:ext uri="{BB962C8B-B14F-4D97-AF65-F5344CB8AC3E}">
        <p14:creationId xmlns:p14="http://schemas.microsoft.com/office/powerpoint/2010/main" val="3841948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381" y="256708"/>
            <a:ext cx="11858324" cy="6601292"/>
          </a:xfrm>
        </p:spPr>
        <p:txBody>
          <a:bodyPr>
            <a:normAutofit/>
          </a:bodyPr>
          <a:lstStyle/>
          <a:p>
            <a:r>
              <a:rPr lang="en-US" sz="2000" dirty="0" smtClean="0"/>
              <a:t>Occasionally, we need to put everything away in 1153 for an event happening in the building. Here’s what we do:</a:t>
            </a:r>
          </a:p>
          <a:p>
            <a:r>
              <a:rPr lang="en-US" sz="1600" dirty="0" smtClean="0"/>
              <a:t>Put all of the animal skins and everything else on the table tops away in the plastic storage boxes under the tables in the cabinets. This includes any pine cones, rocks, or other items on the shelves under the TVs </a:t>
            </a:r>
          </a:p>
          <a:p>
            <a:r>
              <a:rPr lang="en-US" sz="1600" dirty="0" smtClean="0"/>
              <a:t>Anything that somebody can pick up or move should be locked under the cabinets</a:t>
            </a:r>
          </a:p>
          <a:p>
            <a:r>
              <a:rPr lang="en-US" sz="1600" dirty="0" smtClean="0"/>
              <a:t>Trackballs should be turned off and locked in the electronics cabinet. Never stack the trackballs; place them on the shelf next to each other</a:t>
            </a:r>
          </a:p>
          <a:p>
            <a:r>
              <a:rPr lang="en-US" sz="1600" dirty="0" smtClean="0"/>
              <a:t>Carefully remove the bighorn sheep skulls from their display cases and place them in the cabinets wherever there is space. The clear display boxes and wooden/metal bases will go under the stairs right outside of the center</a:t>
            </a:r>
          </a:p>
          <a:p>
            <a:r>
              <a:rPr lang="en-US" sz="1600" dirty="0" smtClean="0"/>
              <a:t>Place the rocks from the rock station under the table behind the cabinet doors and ensure the water is emptied</a:t>
            </a:r>
          </a:p>
          <a:p>
            <a:r>
              <a:rPr lang="en-US" sz="1600" dirty="0" smtClean="0"/>
              <a:t>Remove the tree log from its display and place it under the stairs outside the center. Any removable straps should be put away</a:t>
            </a:r>
          </a:p>
          <a:p>
            <a:r>
              <a:rPr lang="en-US" sz="1600" dirty="0" smtClean="0"/>
              <a:t>Place the sandbox inside a cabinet </a:t>
            </a:r>
          </a:p>
          <a:p>
            <a:r>
              <a:rPr lang="en-US" sz="1600" dirty="0" smtClean="0"/>
              <a:t>The 2 TVs located on the support beam near the center of the room need to be raised so they are unreachable. There is a crank tool in the electronics cabinet you can use to turn the gear to raise the TV. You may need to cut the zip tie holding the TV down. Raise it up high enough that nobody can reach the TV and </a:t>
            </a:r>
            <a:r>
              <a:rPr lang="en-US" sz="1600" b="1" dirty="0" smtClean="0"/>
              <a:t>ensure that the gear is locked using a zip tie </a:t>
            </a:r>
            <a:r>
              <a:rPr lang="en-US" sz="1600" dirty="0" smtClean="0"/>
              <a:t>so it won’t come crashing down accidentally</a:t>
            </a:r>
          </a:p>
          <a:p>
            <a:r>
              <a:rPr lang="en-US" sz="1600" dirty="0" smtClean="0"/>
              <a:t>Check with a supervisor or events staff to determine if the TVs should remain on or be turned off </a:t>
            </a:r>
          </a:p>
          <a:p>
            <a:r>
              <a:rPr lang="en-US" sz="1600" dirty="0" smtClean="0"/>
              <a:t>Ensure all cabinets are locked </a:t>
            </a:r>
          </a:p>
          <a:p>
            <a:r>
              <a:rPr lang="en-US" sz="1600" dirty="0" smtClean="0"/>
              <a:t>Sometimes the tables need to be removed from the room. The Rock and Map tables go in the back of the storage area next to the bathrooms.  If the cafeteria is not open for business, all the other display tables can be stored in the food court, otherwise store them along the walls</a:t>
            </a:r>
          </a:p>
          <a:p>
            <a:r>
              <a:rPr lang="en-US" sz="1600" dirty="0" smtClean="0"/>
              <a:t>Double check that anything that isn’t a built-in installation is put away and locked </a:t>
            </a:r>
          </a:p>
          <a:p>
            <a:endParaRPr lang="en-US" sz="1800" dirty="0" smtClean="0"/>
          </a:p>
        </p:txBody>
      </p:sp>
    </p:spTree>
    <p:extLst>
      <p:ext uri="{BB962C8B-B14F-4D97-AF65-F5344CB8AC3E}">
        <p14:creationId xmlns:p14="http://schemas.microsoft.com/office/powerpoint/2010/main" val="2970482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 Tips &amp; Techniques For Troubleshooting Maintenance | Fii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0"/>
            <a:ext cx="1311901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4508" y="120576"/>
            <a:ext cx="10515600" cy="1325563"/>
          </a:xfrm>
        </p:spPr>
        <p:txBody>
          <a:bodyPr/>
          <a:lstStyle/>
          <a:p>
            <a:pPr algn="ctr"/>
            <a:r>
              <a:rPr lang="en-US" b="1" dirty="0" smtClean="0">
                <a:solidFill>
                  <a:schemeClr val="bg1"/>
                </a:solidFill>
              </a:rPr>
              <a:t>Troubleshooting Possible Problems </a:t>
            </a:r>
            <a:endParaRPr lang="en-US" b="1" dirty="0">
              <a:solidFill>
                <a:schemeClr val="bg1"/>
              </a:solidFill>
            </a:endParaRPr>
          </a:p>
        </p:txBody>
      </p:sp>
    </p:spTree>
    <p:extLst>
      <p:ext uri="{BB962C8B-B14F-4D97-AF65-F5344CB8AC3E}">
        <p14:creationId xmlns:p14="http://schemas.microsoft.com/office/powerpoint/2010/main" val="640757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27" y="159581"/>
            <a:ext cx="7198490" cy="6186309"/>
          </a:xfrm>
          <a:prstGeom prst="rect">
            <a:avLst/>
          </a:prstGeom>
          <a:noFill/>
        </p:spPr>
        <p:txBody>
          <a:bodyPr wrap="square" rtlCol="0">
            <a:spAutoFit/>
          </a:bodyPr>
          <a:lstStyle/>
          <a:p>
            <a:pPr algn="ctr"/>
            <a:r>
              <a:rPr lang="en-US" sz="1600" b="1" dirty="0" smtClean="0"/>
              <a:t>The Computers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computer is the small square black box mounted on the wall behind the TV (shown in the image on this slide)</a:t>
            </a:r>
          </a:p>
          <a:p>
            <a:pPr marL="285750" indent="-285750">
              <a:buFontTx/>
              <a:buChar char="-"/>
            </a:pPr>
            <a:endParaRPr lang="en-US" sz="1000" dirty="0" smtClean="0"/>
          </a:p>
          <a:p>
            <a:pPr marL="285750" indent="-285750">
              <a:buFont typeface="Arial" panose="020B0604020202020204" pitchFamily="34" charset="0"/>
              <a:buChar char="•"/>
            </a:pPr>
            <a:r>
              <a:rPr lang="en-US" sz="1600" dirty="0" smtClean="0"/>
              <a:t>The power button is on either side, or sometimes on the front. The computers and TVs are already be turned on, in most cases </a:t>
            </a:r>
          </a:p>
          <a:p>
            <a:endParaRPr lang="en-US" sz="1000" dirty="0"/>
          </a:p>
          <a:p>
            <a:pPr marL="285750" indent="-285750">
              <a:buFont typeface="Arial" panose="020B0604020202020204" pitchFamily="34" charset="0"/>
              <a:buChar char="•"/>
            </a:pPr>
            <a:r>
              <a:rPr lang="en-US" sz="1600" dirty="0" smtClean="0"/>
              <a:t>If you need to turn on the computer for any reason (power outage is most common), once the computer is turned on, use the matching keyboard to press CTRL ALT DELETE to open the login page.  Confirm the matching trackball is on the appropriate shelf</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600" dirty="0" smtClean="0"/>
              <a:t>The password for the “Administrator” account is </a:t>
            </a:r>
            <a:r>
              <a:rPr lang="en-US" sz="1600" b="1" dirty="0" smtClean="0">
                <a:solidFill>
                  <a:srgbClr val="FF0000"/>
                </a:solidFill>
              </a:rPr>
              <a:t>host_docent</a:t>
            </a:r>
            <a:r>
              <a:rPr lang="en-US" sz="1600" dirty="0" smtClean="0"/>
              <a:t>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600" dirty="0" smtClean="0"/>
              <a:t>Use the trackpad to </a:t>
            </a:r>
            <a:r>
              <a:rPr lang="en-US" sz="1600" u="sng" dirty="0" smtClean="0"/>
              <a:t>double click</a:t>
            </a:r>
            <a:r>
              <a:rPr lang="en-US" sz="1600" dirty="0" smtClean="0"/>
              <a:t> on the station you want to open</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If you need to close the page for any reason to get back to the home screen of the program (not the computer start screen), use the keyboard and hold down Alt, then press F4 </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sz="1600" dirty="0" smtClean="0"/>
              <a:t>Pressing CTRL ALT DELETE any time will quit all programs and take you back to the login page. </a:t>
            </a:r>
            <a:r>
              <a:rPr lang="en-US" sz="1600" dirty="0"/>
              <a:t>N</a:t>
            </a:r>
            <a:r>
              <a:rPr lang="en-US" sz="1600" dirty="0" smtClean="0"/>
              <a:t>ever use this unless the computer is frozen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600" dirty="0" smtClean="0"/>
              <a:t>If the computer is frozen, press CTRL ALT DELETE and then Task Manager. Click on the program that is frozen, then End Task on the bottom right. It will force quit it. Then you can restart it from the home page of the computer  </a:t>
            </a:r>
            <a:endParaRPr lang="en-US" sz="1600" dirty="0"/>
          </a:p>
        </p:txBody>
      </p:sp>
      <p:pic>
        <p:nvPicPr>
          <p:cNvPr id="8194" name="Picture 2" descr="fd654ed6-dddc-4875-907c-eff399ed8443@namprd0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1825" t="24308" r="19292" b="18135"/>
          <a:stretch/>
        </p:blipFill>
        <p:spPr bwMode="auto">
          <a:xfrm rot="5400000">
            <a:off x="6828897" y="766197"/>
            <a:ext cx="4545981" cy="333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flipH="1">
            <a:off x="9926053" y="729519"/>
            <a:ext cx="842211" cy="5812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617869" y="406353"/>
            <a:ext cx="1724525" cy="646331"/>
          </a:xfrm>
          <a:prstGeom prst="rect">
            <a:avLst/>
          </a:prstGeom>
          <a:noFill/>
        </p:spPr>
        <p:txBody>
          <a:bodyPr wrap="square" rtlCol="0">
            <a:spAutoFit/>
          </a:bodyPr>
          <a:lstStyle/>
          <a:p>
            <a:pPr algn="ctr"/>
            <a:r>
              <a:rPr lang="en-US" b="1" dirty="0" smtClean="0"/>
              <a:t>Computer power on/off </a:t>
            </a:r>
            <a:endParaRPr lang="en-US" b="1" dirty="0"/>
          </a:p>
        </p:txBody>
      </p:sp>
      <p:sp>
        <p:nvSpPr>
          <p:cNvPr id="13" name="TextBox 12"/>
          <p:cNvSpPr txBox="1"/>
          <p:nvPr/>
        </p:nvSpPr>
        <p:spPr>
          <a:xfrm>
            <a:off x="10647947" y="1059198"/>
            <a:ext cx="1664368" cy="646331"/>
          </a:xfrm>
          <a:prstGeom prst="rect">
            <a:avLst/>
          </a:prstGeom>
          <a:noFill/>
        </p:spPr>
        <p:txBody>
          <a:bodyPr wrap="square" rtlCol="0">
            <a:spAutoFit/>
          </a:bodyPr>
          <a:lstStyle/>
          <a:p>
            <a:pPr algn="ctr"/>
            <a:r>
              <a:rPr lang="en-US" b="1" dirty="0" smtClean="0"/>
              <a:t>Blue light means ON</a:t>
            </a:r>
          </a:p>
        </p:txBody>
      </p:sp>
      <p:pic>
        <p:nvPicPr>
          <p:cNvPr id="1026" name="Picture 2" descr="a668e127-0fdc-4656-bf57-23c7b26bff9a@namprd0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9706" t="40769" r="56305" b="36779"/>
          <a:stretch/>
        </p:blipFill>
        <p:spPr bwMode="auto">
          <a:xfrm rot="5400000">
            <a:off x="7613201" y="4671037"/>
            <a:ext cx="1744579" cy="209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9721516" y="5221705"/>
            <a:ext cx="2261937" cy="646331"/>
          </a:xfrm>
          <a:prstGeom prst="rect">
            <a:avLst/>
          </a:prstGeom>
          <a:noFill/>
        </p:spPr>
        <p:txBody>
          <a:bodyPr wrap="square" rtlCol="0">
            <a:spAutoFit/>
          </a:bodyPr>
          <a:lstStyle/>
          <a:p>
            <a:r>
              <a:rPr lang="en-US" b="1" dirty="0" smtClean="0"/>
              <a:t>Orange light means OFF</a:t>
            </a:r>
            <a:endParaRPr lang="en-US" b="1" dirty="0"/>
          </a:p>
        </p:txBody>
      </p:sp>
    </p:spTree>
    <p:extLst>
      <p:ext uri="{BB962C8B-B14F-4D97-AF65-F5344CB8AC3E}">
        <p14:creationId xmlns:p14="http://schemas.microsoft.com/office/powerpoint/2010/main" val="222417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599" y="369689"/>
            <a:ext cx="11534775" cy="648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8600" y="995218"/>
            <a:ext cx="1117600" cy="5405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73198" y="369689"/>
            <a:ext cx="4495801" cy="1010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837398" y="856648"/>
            <a:ext cx="1713297" cy="169404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3162" y="2689265"/>
            <a:ext cx="4567383"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Once you’re logged in and all set, slowly double click this icon. The icon will go with the TV – if you’re on the animals TV, this will say Animal Station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2 exceptions are the Activity and Docent TVs, you can access multiple menus from them so make sure you click the correct one </a:t>
            </a:r>
            <a:endParaRPr lang="en-US" dirty="0"/>
          </a:p>
        </p:txBody>
      </p:sp>
    </p:spTree>
    <p:extLst>
      <p:ext uri="{BB962C8B-B14F-4D97-AF65-F5344CB8AC3E}">
        <p14:creationId xmlns:p14="http://schemas.microsoft.com/office/powerpoint/2010/main" val="1378589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43000"/>
            <a:ext cx="12192000" cy="9144000"/>
          </a:xfrm>
          <a:prstGeom prst="rect">
            <a:avLst/>
          </a:prstGeom>
        </p:spPr>
      </p:pic>
      <p:sp>
        <p:nvSpPr>
          <p:cNvPr id="5" name="Rectangle 4"/>
          <p:cNvSpPr/>
          <p:nvPr/>
        </p:nvSpPr>
        <p:spPr>
          <a:xfrm>
            <a:off x="185506" y="240632"/>
            <a:ext cx="11767127" cy="6189044"/>
          </a:xfrm>
          <a:prstGeom prst="rect">
            <a:avLst/>
          </a:prstGeom>
          <a:gradFill flip="none" rotWithShape="1">
            <a:gsLst>
              <a:gs pos="0">
                <a:schemeClr val="accent1">
                  <a:lumMod val="50000"/>
                </a:schemeClr>
              </a:gs>
              <a:gs pos="100000">
                <a:schemeClr val="accent1">
                  <a:lumMod val="75000"/>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8575" y="356376"/>
            <a:ext cx="10515600" cy="698904"/>
          </a:xfrm>
        </p:spPr>
        <p:txBody>
          <a:bodyPr/>
          <a:lstStyle/>
          <a:p>
            <a:pPr algn="ctr"/>
            <a:r>
              <a:rPr lang="en-US" b="1" dirty="0" smtClean="0">
                <a:solidFill>
                  <a:schemeClr val="bg1"/>
                </a:solidFill>
                <a:latin typeface="+mn-lt"/>
              </a:rPr>
              <a:t>Regular Opening Procedures </a:t>
            </a:r>
            <a:endParaRPr lang="en-US" b="1" dirty="0">
              <a:solidFill>
                <a:schemeClr val="bg1"/>
              </a:solidFill>
              <a:latin typeface="+mn-lt"/>
            </a:endParaRPr>
          </a:p>
        </p:txBody>
      </p:sp>
      <p:sp>
        <p:nvSpPr>
          <p:cNvPr id="3" name="Content Placeholder 2"/>
          <p:cNvSpPr>
            <a:spLocks noGrp="1"/>
          </p:cNvSpPr>
          <p:nvPr>
            <p:ph idx="1"/>
          </p:nvPr>
        </p:nvSpPr>
        <p:spPr>
          <a:xfrm>
            <a:off x="247550" y="1055280"/>
            <a:ext cx="11839575" cy="5514715"/>
          </a:xfrm>
        </p:spPr>
        <p:txBody>
          <a:bodyPr>
            <a:normAutofit fontScale="92500" lnSpcReduction="10000"/>
          </a:bodyPr>
          <a:lstStyle/>
          <a:p>
            <a:r>
              <a:rPr lang="en-US" sz="2400" dirty="0" smtClean="0">
                <a:solidFill>
                  <a:schemeClr val="bg1"/>
                </a:solidFill>
              </a:rPr>
              <a:t>Opening:</a:t>
            </a:r>
          </a:p>
          <a:p>
            <a:r>
              <a:rPr lang="en-US" sz="2400" dirty="0" smtClean="0">
                <a:solidFill>
                  <a:schemeClr val="bg1"/>
                </a:solidFill>
              </a:rPr>
              <a:t>When you arrive at the summit, head downstairs and identify the lock box to the left of the front doors, at about eye level </a:t>
            </a:r>
          </a:p>
          <a:p>
            <a:r>
              <a:rPr lang="en-US" sz="2400" dirty="0" smtClean="0">
                <a:solidFill>
                  <a:schemeClr val="bg1"/>
                </a:solidFill>
              </a:rPr>
              <a:t>The code to the lockbox is 153. Enter the code and push the tab down to open the box</a:t>
            </a:r>
          </a:p>
          <a:p>
            <a:r>
              <a:rPr lang="en-US" sz="2400" dirty="0" smtClean="0">
                <a:solidFill>
                  <a:schemeClr val="bg1"/>
                </a:solidFill>
              </a:rPr>
              <a:t>Unlock the doors and immediately put the keys back in the lock box to avoid them getting locked inside the center. The code will need to be put in again in order to lock the box </a:t>
            </a:r>
          </a:p>
          <a:p>
            <a:r>
              <a:rPr lang="en-US" sz="2400" dirty="0" smtClean="0">
                <a:solidFill>
                  <a:schemeClr val="bg1"/>
                </a:solidFill>
              </a:rPr>
              <a:t>Turn on the lights and the 1153 radio so we can contact you up there </a:t>
            </a:r>
          </a:p>
          <a:p>
            <a:r>
              <a:rPr lang="en-US" sz="2400" dirty="0" smtClean="0">
                <a:solidFill>
                  <a:schemeClr val="bg1"/>
                </a:solidFill>
              </a:rPr>
              <a:t>You can place your bag or items in the small closet to the right of the front doors. The keys to the cabinets, kitchen door, and front doors will be hanging inside the door to that closet </a:t>
            </a:r>
          </a:p>
          <a:p>
            <a:r>
              <a:rPr lang="en-US" sz="2400" dirty="0" smtClean="0">
                <a:solidFill>
                  <a:schemeClr val="bg1"/>
                </a:solidFill>
              </a:rPr>
              <a:t>Turn on all of the trackballs, then exit the slideshows so all of the TVs are back on their front page menus </a:t>
            </a:r>
          </a:p>
          <a:p>
            <a:r>
              <a:rPr lang="en-US" sz="2400" dirty="0" smtClean="0">
                <a:solidFill>
                  <a:schemeClr val="bg1"/>
                </a:solidFill>
              </a:rPr>
              <a:t>Grab the keys from the closet, open the cabinet under the rock table, and remove the bucket. Go around to the kitchen door by the bathrooms and unlock it. Use the sink to fill the bucket, and you can re-enter the center through the other kitchen door that leads directly into it</a:t>
            </a:r>
          </a:p>
          <a:p>
            <a:r>
              <a:rPr lang="en-US" sz="2400" dirty="0" smtClean="0">
                <a:solidFill>
                  <a:schemeClr val="bg1"/>
                </a:solidFill>
              </a:rPr>
              <a:t>Ensure everything looks clean and ready and have fun!  </a:t>
            </a:r>
          </a:p>
          <a:p>
            <a:endParaRPr lang="en-US" sz="1600" dirty="0"/>
          </a:p>
          <a:p>
            <a:endParaRPr lang="en-US" sz="1600" dirty="0"/>
          </a:p>
        </p:txBody>
      </p:sp>
    </p:spTree>
    <p:extLst>
      <p:ext uri="{BB962C8B-B14F-4D97-AF65-F5344CB8AC3E}">
        <p14:creationId xmlns:p14="http://schemas.microsoft.com/office/powerpoint/2010/main" val="2955301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1b5f5f4-9bba-489e-909b-bd54a826a63e@namprd0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953" t="6167" r="5338"/>
          <a:stretch/>
        </p:blipFill>
        <p:spPr bwMode="auto">
          <a:xfrm rot="5400000">
            <a:off x="8995278" y="276958"/>
            <a:ext cx="3477223" cy="292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50653" y="1420536"/>
            <a:ext cx="8734425" cy="4524315"/>
          </a:xfrm>
          <a:prstGeom prst="rect">
            <a:avLst/>
          </a:prstGeom>
          <a:noFill/>
        </p:spPr>
        <p:txBody>
          <a:bodyPr wrap="square" rtlCol="0">
            <a:spAutoFit/>
          </a:bodyPr>
          <a:lstStyle/>
          <a:p>
            <a:pPr algn="ctr"/>
            <a:r>
              <a:rPr lang="en-US" b="1" dirty="0" smtClean="0"/>
              <a:t>Keyboards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Some keyboards are wireless, and some need to be plugged in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 keyboards that have a wire attached to them get plugged in directly to any computer as shown in the image, </a:t>
            </a:r>
            <a:r>
              <a:rPr lang="en-US" u="sng" dirty="0" smtClean="0"/>
              <a:t>NOT the TV.</a:t>
            </a:r>
            <a:r>
              <a:rPr lang="en-US" dirty="0" smtClean="0"/>
              <a:t> You will never need to plug anything into the TV</a:t>
            </a:r>
          </a:p>
          <a:p>
            <a:pPr marL="285750" indent="-285750">
              <a:buFont typeface="Arial" panose="020B0604020202020204" pitchFamily="34" charset="0"/>
              <a:buChar char="•"/>
            </a:pPr>
            <a:endParaRPr lang="en-US" u="sng" dirty="0"/>
          </a:p>
          <a:p>
            <a:pPr marL="285750" indent="-285750">
              <a:buFont typeface="Arial" panose="020B0604020202020204" pitchFamily="34" charset="0"/>
              <a:buChar char="•"/>
            </a:pPr>
            <a:r>
              <a:rPr lang="en-US" dirty="0" smtClean="0"/>
              <a:t>The keyboards plug into the USB port on the computer as shown in the top image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Wired keyboards can be used on all computers, regardless of the pairing. Wireless keyboards are assigned to specific computers and are labeled accordingly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Wireless keyboards have an on/off switch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Please ensure wireless keyboards are turned off when not in use. Wired keyboards do not turn on or off</a:t>
            </a:r>
            <a:endParaRPr lang="en-US" dirty="0"/>
          </a:p>
        </p:txBody>
      </p:sp>
      <p:pic>
        <p:nvPicPr>
          <p:cNvPr id="1027" name="Picture 3" descr="a868ef1a-a879-4db3-82de-f9ffc72792ed@namprd0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1078" r="21653" b="22422"/>
          <a:stretch/>
        </p:blipFill>
        <p:spPr bwMode="auto">
          <a:xfrm rot="5400000">
            <a:off x="9039523" y="3705527"/>
            <a:ext cx="338077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0420350" y="1257598"/>
            <a:ext cx="1095375" cy="96202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120312" y="3544195"/>
            <a:ext cx="847725" cy="76110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500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9782" y="0"/>
            <a:ext cx="8732520" cy="6858000"/>
          </a:xfrm>
          <a:prstGeom prst="rect">
            <a:avLst/>
          </a:prstGeom>
        </p:spPr>
      </p:pic>
      <p:sp>
        <p:nvSpPr>
          <p:cNvPr id="4" name="TextBox 3"/>
          <p:cNvSpPr txBox="1"/>
          <p:nvPr/>
        </p:nvSpPr>
        <p:spPr>
          <a:xfrm>
            <a:off x="13855" y="219159"/>
            <a:ext cx="3343673" cy="6463308"/>
          </a:xfrm>
          <a:prstGeom prst="rect">
            <a:avLst/>
          </a:prstGeom>
          <a:noFill/>
        </p:spPr>
        <p:txBody>
          <a:bodyPr wrap="square" rtlCol="0">
            <a:spAutoFit/>
          </a:bodyPr>
          <a:lstStyle/>
          <a:p>
            <a:pPr algn="ctr"/>
            <a:r>
              <a:rPr lang="en-US" b="1" dirty="0" smtClean="0"/>
              <a:t>Flyover Station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After a power outage, the weather and flyover stations will need to be reopened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keyboards are in the electronics cabinet labeled to each station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There is no trackpad or mouse for these touch screens, so </a:t>
            </a:r>
            <a:r>
              <a:rPr lang="en-US" dirty="0"/>
              <a:t>u</a:t>
            </a:r>
            <a:r>
              <a:rPr lang="en-US" dirty="0" smtClean="0"/>
              <a:t>se your finger to tap the correct icon and give it a minute to open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It will open in a small window – you must go up to “view” at the top of the page and select full screen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Click on anything on the screen to see more about it </a:t>
            </a:r>
            <a:endParaRPr lang="en-US" dirty="0"/>
          </a:p>
        </p:txBody>
      </p:sp>
    </p:spTree>
    <p:extLst>
      <p:ext uri="{BB962C8B-B14F-4D97-AF65-F5344CB8AC3E}">
        <p14:creationId xmlns:p14="http://schemas.microsoft.com/office/powerpoint/2010/main" val="1729567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7130"/>
          </a:xfrm>
        </p:spPr>
        <p:txBody>
          <a:bodyPr/>
          <a:lstStyle/>
          <a:p>
            <a:pPr algn="ctr"/>
            <a:r>
              <a:rPr lang="en-US" dirty="0" smtClean="0"/>
              <a:t>Final Quiz! </a:t>
            </a:r>
            <a:endParaRPr lang="en-US" dirty="0"/>
          </a:p>
        </p:txBody>
      </p:sp>
      <p:sp>
        <p:nvSpPr>
          <p:cNvPr id="3" name="Content Placeholder 2"/>
          <p:cNvSpPr>
            <a:spLocks noGrp="1"/>
          </p:cNvSpPr>
          <p:nvPr>
            <p:ph idx="1"/>
          </p:nvPr>
        </p:nvSpPr>
        <p:spPr>
          <a:xfrm>
            <a:off x="838200" y="1182256"/>
            <a:ext cx="10515600" cy="4994707"/>
          </a:xfrm>
        </p:spPr>
        <p:txBody>
          <a:bodyPr>
            <a:normAutofit fontScale="92500" lnSpcReduction="10000"/>
          </a:bodyPr>
          <a:lstStyle/>
          <a:p>
            <a:r>
              <a:rPr lang="en-US" sz="2400" dirty="0" smtClean="0"/>
              <a:t>The password for the “Administrator” account is ____________</a:t>
            </a:r>
          </a:p>
          <a:p>
            <a:endParaRPr lang="en-US" sz="2400" dirty="0" smtClean="0"/>
          </a:p>
          <a:p>
            <a:r>
              <a:rPr lang="en-US" sz="2400" dirty="0"/>
              <a:t>If you need to close the page for any reason to get back to the home screen of the program (not the computer </a:t>
            </a:r>
            <a:r>
              <a:rPr lang="en-US" sz="2400" dirty="0" smtClean="0"/>
              <a:t>start </a:t>
            </a:r>
            <a:r>
              <a:rPr lang="en-US" sz="2400" dirty="0"/>
              <a:t>screen), use the keyboard and </a:t>
            </a:r>
            <a:r>
              <a:rPr lang="en-US" sz="2400" dirty="0" smtClean="0"/>
              <a:t>hold down ______, </a:t>
            </a:r>
            <a:r>
              <a:rPr lang="en-US" sz="2400" dirty="0"/>
              <a:t>then </a:t>
            </a:r>
            <a:r>
              <a:rPr lang="en-US" sz="2400" dirty="0" smtClean="0"/>
              <a:t>press ______</a:t>
            </a:r>
          </a:p>
          <a:p>
            <a:endParaRPr lang="en-US" sz="2400" dirty="0" smtClean="0"/>
          </a:p>
          <a:p>
            <a:r>
              <a:rPr lang="en-US" sz="2400" dirty="0"/>
              <a:t>If the computer is frozen, press </a:t>
            </a:r>
            <a:r>
              <a:rPr lang="en-US" sz="2400" dirty="0" smtClean="0"/>
              <a:t>_____ _____ _____ and </a:t>
            </a:r>
            <a:r>
              <a:rPr lang="en-US" sz="2400" dirty="0"/>
              <a:t>then </a:t>
            </a:r>
            <a:r>
              <a:rPr lang="en-US" sz="2400" dirty="0" smtClean="0"/>
              <a:t>______ _______. Click </a:t>
            </a:r>
            <a:r>
              <a:rPr lang="en-US" sz="2400" dirty="0"/>
              <a:t>on the program that is frozen, then </a:t>
            </a:r>
            <a:r>
              <a:rPr lang="en-US" sz="2400" dirty="0" smtClean="0"/>
              <a:t>End Task on </a:t>
            </a:r>
            <a:r>
              <a:rPr lang="en-US" sz="2400" dirty="0"/>
              <a:t>the bottom right. It will force quit it. Then you can restart it from the home page of the computer  </a:t>
            </a:r>
            <a:endParaRPr lang="en-US" sz="2400" dirty="0" smtClean="0"/>
          </a:p>
          <a:p>
            <a:endParaRPr lang="en-US" sz="2400" dirty="0" smtClean="0"/>
          </a:p>
          <a:p>
            <a:r>
              <a:rPr lang="en-US" sz="2400" dirty="0" smtClean="0"/>
              <a:t>The wired keyboards plug directly into the _______</a:t>
            </a:r>
          </a:p>
          <a:p>
            <a:endParaRPr lang="en-US" sz="2400" dirty="0"/>
          </a:p>
          <a:p>
            <a:r>
              <a:rPr lang="en-US" sz="2400" dirty="0" smtClean="0"/>
              <a:t>When restarting the flyover station, what must you do in order for the program to take up the whole screen?</a:t>
            </a:r>
            <a:endParaRPr lang="en-US" sz="2400" dirty="0"/>
          </a:p>
          <a:p>
            <a:endParaRPr lang="en-US" dirty="0"/>
          </a:p>
          <a:p>
            <a:endParaRPr lang="en-US" dirty="0" smtClean="0"/>
          </a:p>
          <a:p>
            <a:endParaRPr lang="en-US" dirty="0"/>
          </a:p>
        </p:txBody>
      </p:sp>
    </p:spTree>
    <p:extLst>
      <p:ext uri="{BB962C8B-B14F-4D97-AF65-F5344CB8AC3E}">
        <p14:creationId xmlns:p14="http://schemas.microsoft.com/office/powerpoint/2010/main" val="3038861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t="12526" b="10878"/>
          <a:stretch/>
        </p:blipFill>
        <p:spPr>
          <a:xfrm>
            <a:off x="0" y="-136187"/>
            <a:ext cx="12192000" cy="7003916"/>
          </a:xfrm>
          <a:prstGeom prst="rect">
            <a:avLst/>
          </a:prstGeom>
        </p:spPr>
      </p:pic>
      <p:sp>
        <p:nvSpPr>
          <p:cNvPr id="6" name="Rounded Rectangle 5"/>
          <p:cNvSpPr/>
          <p:nvPr/>
        </p:nvSpPr>
        <p:spPr>
          <a:xfrm>
            <a:off x="3898231" y="1905106"/>
            <a:ext cx="3686476"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42611" y="1896176"/>
            <a:ext cx="3705727" cy="923330"/>
          </a:xfrm>
          <a:prstGeom prst="rect">
            <a:avLst/>
          </a:prstGeom>
          <a:noFill/>
        </p:spPr>
        <p:txBody>
          <a:bodyPr wrap="square" rtlCol="0">
            <a:spAutoFit/>
          </a:bodyPr>
          <a:lstStyle/>
          <a:p>
            <a:r>
              <a:rPr lang="en-US" sz="5400" dirty="0" smtClean="0">
                <a:solidFill>
                  <a:schemeClr val="bg1"/>
                </a:solidFill>
              </a:rPr>
              <a:t>Have Fun </a:t>
            </a:r>
            <a:r>
              <a:rPr lang="en-US" sz="5400" dirty="0" smtClean="0">
                <a:solidFill>
                  <a:schemeClr val="bg1"/>
                </a:solidFill>
                <a:sym typeface="Wingdings" panose="05000000000000000000" pitchFamily="2" charset="2"/>
              </a:rPr>
              <a:t> </a:t>
            </a:r>
            <a:endParaRPr lang="en-US" sz="5400" dirty="0">
              <a:solidFill>
                <a:schemeClr val="bg1"/>
              </a:solidFill>
            </a:endParaRPr>
          </a:p>
        </p:txBody>
      </p:sp>
    </p:spTree>
    <p:extLst>
      <p:ext uri="{BB962C8B-B14F-4D97-AF65-F5344CB8AC3E}">
        <p14:creationId xmlns:p14="http://schemas.microsoft.com/office/powerpoint/2010/main" val="2306603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2291" r="34788" b="43579"/>
          <a:stretch/>
        </p:blipFill>
        <p:spPr>
          <a:xfrm>
            <a:off x="-1" y="0"/>
            <a:ext cx="7137011" cy="3599848"/>
          </a:xfrm>
          <a:prstGeom prst="rect">
            <a:avLst/>
          </a:prstGeom>
        </p:spPr>
      </p:pic>
      <p:sp>
        <p:nvSpPr>
          <p:cNvPr id="6" name="TextBox 5"/>
          <p:cNvSpPr txBox="1"/>
          <p:nvPr/>
        </p:nvSpPr>
        <p:spPr>
          <a:xfrm>
            <a:off x="7363327" y="445170"/>
            <a:ext cx="4571999" cy="5755422"/>
          </a:xfrm>
          <a:prstGeom prst="rect">
            <a:avLst/>
          </a:prstGeom>
          <a:noFill/>
        </p:spPr>
        <p:txBody>
          <a:bodyPr wrap="square" rtlCol="0">
            <a:spAutoFit/>
          </a:bodyPr>
          <a:lstStyle/>
          <a:p>
            <a:pPr algn="ctr"/>
            <a:r>
              <a:rPr lang="en-US" sz="1600" b="1" dirty="0" smtClean="0"/>
              <a:t>Panoramas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To access panoramas: Docent station - volcanism &amp; geology - volcanism &amp; geology reference materials - Mammoth &amp; </a:t>
            </a:r>
            <a:r>
              <a:rPr lang="en-US" sz="1600" dirty="0"/>
              <a:t>J</a:t>
            </a:r>
            <a:r>
              <a:rPr lang="en-US" sz="1600" dirty="0" smtClean="0"/>
              <a:t>une area panoramas </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You will need the keyboard to open panoramas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This message will pop up when you click the panoramas. To open them, use the keyboard to hold FN, then press F2.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Click on whichever image you want. It takes a few seconds to open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To move around the image, hold SELECT and move the trackball left or right. The further to the side of the image the mouse is, the faster the image will move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To exit the panorama, move the mouse to the top left of the screen and click file. At the bottom of that menu, click exit. Shown in the bottom image</a:t>
            </a:r>
            <a:endParaRPr lang="en-US" sz="16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1" r="45811" b="56664"/>
          <a:stretch/>
        </p:blipFill>
        <p:spPr>
          <a:xfrm>
            <a:off x="0" y="3647453"/>
            <a:ext cx="7137010" cy="3210547"/>
          </a:xfrm>
          <a:prstGeom prst="rect">
            <a:avLst/>
          </a:prstGeom>
        </p:spPr>
      </p:pic>
      <p:cxnSp>
        <p:nvCxnSpPr>
          <p:cNvPr id="3" name="Straight Arrow Connector 2"/>
          <p:cNvCxnSpPr/>
          <p:nvPr/>
        </p:nvCxnSpPr>
        <p:spPr>
          <a:xfrm flipH="1" flipV="1">
            <a:off x="6593305" y="842211"/>
            <a:ext cx="1070811" cy="174457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22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43000"/>
            <a:ext cx="12192000" cy="9144000"/>
          </a:xfrm>
          <a:prstGeom prst="rect">
            <a:avLst/>
          </a:prstGeom>
        </p:spPr>
      </p:pic>
      <p:sp>
        <p:nvSpPr>
          <p:cNvPr id="5" name="Rectangle 4"/>
          <p:cNvSpPr/>
          <p:nvPr/>
        </p:nvSpPr>
        <p:spPr>
          <a:xfrm>
            <a:off x="195131" y="602236"/>
            <a:ext cx="11767127" cy="5105546"/>
          </a:xfrm>
          <a:prstGeom prst="rect">
            <a:avLst/>
          </a:prstGeom>
          <a:gradFill flip="none" rotWithShape="1">
            <a:gsLst>
              <a:gs pos="0">
                <a:schemeClr val="accent1">
                  <a:lumMod val="50000"/>
                </a:schemeClr>
              </a:gs>
              <a:gs pos="100000">
                <a:schemeClr val="accent1">
                  <a:lumMod val="75000"/>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7076" y="759761"/>
            <a:ext cx="10515600" cy="752475"/>
          </a:xfrm>
        </p:spPr>
        <p:txBody>
          <a:bodyPr/>
          <a:lstStyle/>
          <a:p>
            <a:pPr algn="ctr"/>
            <a:r>
              <a:rPr lang="en-US" b="1" dirty="0" smtClean="0">
                <a:solidFill>
                  <a:schemeClr val="bg1"/>
                </a:solidFill>
                <a:latin typeface="+mn-lt"/>
              </a:rPr>
              <a:t>Normal Closing Procedures </a:t>
            </a:r>
            <a:endParaRPr lang="en-US" b="1" dirty="0">
              <a:solidFill>
                <a:schemeClr val="bg1"/>
              </a:solidFill>
              <a:latin typeface="+mn-lt"/>
            </a:endParaRPr>
          </a:p>
        </p:txBody>
      </p:sp>
      <p:sp>
        <p:nvSpPr>
          <p:cNvPr id="3" name="Content Placeholder 2"/>
          <p:cNvSpPr>
            <a:spLocks noGrp="1"/>
          </p:cNvSpPr>
          <p:nvPr>
            <p:ph idx="1"/>
          </p:nvPr>
        </p:nvSpPr>
        <p:spPr>
          <a:xfrm>
            <a:off x="195131" y="1512236"/>
            <a:ext cx="11877963" cy="5578764"/>
          </a:xfrm>
        </p:spPr>
        <p:txBody>
          <a:bodyPr/>
          <a:lstStyle/>
          <a:p>
            <a:r>
              <a:rPr lang="en-US" dirty="0" smtClean="0">
                <a:solidFill>
                  <a:schemeClr val="bg1"/>
                </a:solidFill>
              </a:rPr>
              <a:t>Begin by locking the front doors once the guests have exited to avoid anyone else coming in </a:t>
            </a:r>
          </a:p>
          <a:p>
            <a:r>
              <a:rPr lang="en-US" dirty="0" smtClean="0">
                <a:solidFill>
                  <a:schemeClr val="bg1"/>
                </a:solidFill>
              </a:rPr>
              <a:t>Turn all of the TVs into slideshow mode – whichever scenic slideshow you’d like</a:t>
            </a:r>
          </a:p>
          <a:p>
            <a:r>
              <a:rPr lang="en-US" dirty="0" smtClean="0">
                <a:solidFill>
                  <a:schemeClr val="bg1"/>
                </a:solidFill>
              </a:rPr>
              <a:t>Turn off all of the trackballs, but leave them where they are </a:t>
            </a:r>
          </a:p>
          <a:p>
            <a:r>
              <a:rPr lang="en-US" dirty="0" smtClean="0">
                <a:solidFill>
                  <a:schemeClr val="bg1"/>
                </a:solidFill>
              </a:rPr>
              <a:t>Open the drain for the water at the rock station so it drains into the bucket. Then dump the water from the bucket into the kitchen sink </a:t>
            </a:r>
          </a:p>
          <a:p>
            <a:r>
              <a:rPr lang="en-US" dirty="0" smtClean="0">
                <a:solidFill>
                  <a:schemeClr val="bg1"/>
                </a:solidFill>
              </a:rPr>
              <a:t>Use the sponge to clean up any water on the table top </a:t>
            </a:r>
          </a:p>
          <a:p>
            <a:r>
              <a:rPr lang="en-US" dirty="0" smtClean="0">
                <a:solidFill>
                  <a:schemeClr val="bg1"/>
                </a:solidFill>
              </a:rPr>
              <a:t>Make sure everything is clean and organized for opening in the morning </a:t>
            </a:r>
            <a:endParaRPr lang="en-US" dirty="0">
              <a:solidFill>
                <a:schemeClr val="bg1"/>
              </a:solidFill>
            </a:endParaRPr>
          </a:p>
        </p:txBody>
      </p:sp>
    </p:spTree>
    <p:extLst>
      <p:ext uri="{BB962C8B-B14F-4D97-AF65-F5344CB8AC3E}">
        <p14:creationId xmlns:p14="http://schemas.microsoft.com/office/powerpoint/2010/main" val="3447923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25007"/>
            <a:ext cx="10515600" cy="876534"/>
          </a:xfrm>
        </p:spPr>
        <p:txBody>
          <a:bodyPr/>
          <a:lstStyle/>
          <a:p>
            <a:pPr algn="ctr"/>
            <a:r>
              <a:rPr lang="en-US" dirty="0" smtClean="0"/>
              <a:t>Quiz!</a:t>
            </a:r>
            <a:endParaRPr lang="en-US" dirty="0"/>
          </a:p>
        </p:txBody>
      </p:sp>
      <p:sp>
        <p:nvSpPr>
          <p:cNvPr id="3" name="Content Placeholder 2"/>
          <p:cNvSpPr>
            <a:spLocks noGrp="1"/>
          </p:cNvSpPr>
          <p:nvPr>
            <p:ph idx="1"/>
          </p:nvPr>
        </p:nvSpPr>
        <p:spPr>
          <a:xfrm>
            <a:off x="543972" y="1809645"/>
            <a:ext cx="11935327" cy="5707781"/>
          </a:xfrm>
        </p:spPr>
        <p:txBody>
          <a:bodyPr/>
          <a:lstStyle/>
          <a:p>
            <a:r>
              <a:rPr lang="en-US" dirty="0" smtClean="0"/>
              <a:t>The code to the lockbox is ____</a:t>
            </a:r>
          </a:p>
          <a:p>
            <a:r>
              <a:rPr lang="en-US" dirty="0" smtClean="0"/>
              <a:t>Where can you find the trackballs when they’re put away?</a:t>
            </a:r>
          </a:p>
          <a:p>
            <a:r>
              <a:rPr lang="en-US" dirty="0" smtClean="0"/>
              <a:t>Where are the keys for the cabinets kept?</a:t>
            </a:r>
          </a:p>
          <a:p>
            <a:r>
              <a:rPr lang="en-US" dirty="0" smtClean="0"/>
              <a:t>_____________ the trackballs when you’re closing</a:t>
            </a:r>
          </a:p>
          <a:p>
            <a:r>
              <a:rPr lang="en-US" dirty="0" smtClean="0"/>
              <a:t>How do you get into the kitchen for access to the sink?</a:t>
            </a:r>
          </a:p>
          <a:p>
            <a:r>
              <a:rPr lang="en-US" dirty="0" smtClean="0"/>
              <a:t>We store most things in the_________________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99495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miro.medium.com/v2/resize:fit:1050/1*ekVojzUbUWcVtXYouhvmhQ.jpeg"/>
          <p:cNvPicPr>
            <a:picLocks noChangeAspect="1" noChangeArrowheads="1"/>
          </p:cNvPicPr>
          <p:nvPr/>
        </p:nvPicPr>
        <p:blipFill rotWithShape="1">
          <a:blip r:embed="rId2">
            <a:extLst>
              <a:ext uri="{28A0092B-C50C-407E-A947-70E740481C1C}">
                <a14:useLocalDpi xmlns:a14="http://schemas.microsoft.com/office/drawing/2010/main"/>
              </a:ext>
            </a:extLst>
          </a:blip>
          <a:srcRect t="15313"/>
          <a:stretch/>
        </p:blipFill>
        <p:spPr bwMode="auto">
          <a:xfrm>
            <a:off x="0" y="-25400"/>
            <a:ext cx="12192000" cy="6883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2118" y="127000"/>
            <a:ext cx="10515600" cy="1325563"/>
          </a:xfrm>
        </p:spPr>
        <p:txBody>
          <a:bodyPr>
            <a:normAutofit/>
          </a:bodyPr>
          <a:lstStyle/>
          <a:p>
            <a:r>
              <a:rPr lang="en-US" sz="4000" b="1" dirty="0" smtClean="0"/>
              <a:t>How to Use the TVs </a:t>
            </a:r>
            <a:br>
              <a:rPr lang="en-US" sz="4000" b="1" dirty="0" smtClean="0"/>
            </a:br>
            <a:r>
              <a:rPr lang="en-US" sz="4000" b="1" dirty="0" smtClean="0"/>
              <a:t>and Their Computers </a:t>
            </a:r>
            <a:endParaRPr lang="en-US" sz="4000" b="1" dirty="0"/>
          </a:p>
        </p:txBody>
      </p:sp>
    </p:spTree>
    <p:extLst>
      <p:ext uri="{BB962C8B-B14F-4D97-AF65-F5344CB8AC3E}">
        <p14:creationId xmlns:p14="http://schemas.microsoft.com/office/powerpoint/2010/main" val="3393182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host-mammothmountain.com/schedules/activities/Eleven53%20Stations%20Menus/Trackball%20Tip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750" y="365125"/>
            <a:ext cx="7184188" cy="62571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721600" y="5098473"/>
            <a:ext cx="489527" cy="932872"/>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8275782" y="5052291"/>
            <a:ext cx="554182" cy="9790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91927" y="6031345"/>
            <a:ext cx="2770909" cy="523220"/>
          </a:xfrm>
          <a:prstGeom prst="rect">
            <a:avLst/>
          </a:prstGeom>
          <a:noFill/>
        </p:spPr>
        <p:txBody>
          <a:bodyPr wrap="square" rtlCol="0">
            <a:spAutoFit/>
          </a:bodyPr>
          <a:lstStyle/>
          <a:p>
            <a:pPr algn="ctr"/>
            <a:r>
              <a:rPr lang="en-US" sz="1400" b="1" dirty="0" smtClean="0"/>
              <a:t>PRESS BOTH AT THE SAME TIME TO TOGGLE SLIDESHOW ON/OFF</a:t>
            </a:r>
            <a:endParaRPr lang="en-US" sz="1400" b="1" dirty="0"/>
          </a:p>
        </p:txBody>
      </p:sp>
      <p:sp>
        <p:nvSpPr>
          <p:cNvPr id="10" name="TextBox 9"/>
          <p:cNvSpPr txBox="1"/>
          <p:nvPr/>
        </p:nvSpPr>
        <p:spPr>
          <a:xfrm>
            <a:off x="269702" y="1083129"/>
            <a:ext cx="4389120" cy="5078313"/>
          </a:xfrm>
          <a:prstGeom prst="rect">
            <a:avLst/>
          </a:prstGeom>
          <a:noFill/>
        </p:spPr>
        <p:txBody>
          <a:bodyPr wrap="square" rtlCol="0">
            <a:spAutoFit/>
          </a:bodyPr>
          <a:lstStyle/>
          <a:p>
            <a:pPr marL="285750" indent="-285750">
              <a:buFont typeface="Arial" panose="020B0604020202020204" pitchFamily="34" charset="0"/>
              <a:buChar char="•"/>
            </a:pPr>
            <a:r>
              <a:rPr lang="en-US" sz="1700" dirty="0" smtClean="0"/>
              <a:t>Trackballs works like a computer mouse. Move the trackball around to move the mouse on the screen</a:t>
            </a:r>
          </a:p>
          <a:p>
            <a:endParaRPr lang="en-US" sz="1700" dirty="0"/>
          </a:p>
          <a:p>
            <a:pPr marL="285750" indent="-285750">
              <a:buFont typeface="Arial" panose="020B0604020202020204" pitchFamily="34" charset="0"/>
              <a:buChar char="•"/>
            </a:pPr>
            <a:r>
              <a:rPr lang="en-US" sz="1700" dirty="0" smtClean="0"/>
              <a:t>Use the SELECT button as your left mouse click to select or click anything </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smtClean="0"/>
              <a:t>Use the BACK button to return to the previous page </a:t>
            </a:r>
          </a:p>
          <a:p>
            <a:endParaRPr lang="en-US" sz="1700" dirty="0" smtClean="0"/>
          </a:p>
          <a:p>
            <a:pPr marL="285750" indent="-285750">
              <a:buFont typeface="Arial" panose="020B0604020202020204" pitchFamily="34" charset="0"/>
              <a:buChar char="•"/>
            </a:pPr>
            <a:r>
              <a:rPr lang="en-US" sz="1700" dirty="0" smtClean="0"/>
              <a:t>Slideshow and further trackball instructions in 2 slides </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smtClean="0"/>
              <a:t>The ON/OFF switch is located on the back side of the trackball where you can also see which monitor the trackball goes with. See next slide</a:t>
            </a:r>
          </a:p>
          <a:p>
            <a:pPr marL="285750" indent="-285750">
              <a:buFont typeface="Arial" panose="020B0604020202020204" pitchFamily="34" charset="0"/>
              <a:buChar char="•"/>
            </a:pPr>
            <a:endParaRPr lang="en-US" sz="1700" dirty="0"/>
          </a:p>
          <a:p>
            <a:endParaRPr lang="en-US" dirty="0"/>
          </a:p>
        </p:txBody>
      </p:sp>
      <p:cxnSp>
        <p:nvCxnSpPr>
          <p:cNvPr id="3" name="Straight Arrow Connector 2"/>
          <p:cNvCxnSpPr/>
          <p:nvPr/>
        </p:nvCxnSpPr>
        <p:spPr>
          <a:xfrm>
            <a:off x="9042399" y="1958109"/>
            <a:ext cx="0" cy="757381"/>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137237" y="1305578"/>
            <a:ext cx="2186978" cy="523220"/>
          </a:xfrm>
          <a:prstGeom prst="rect">
            <a:avLst/>
          </a:prstGeom>
          <a:noFill/>
        </p:spPr>
        <p:txBody>
          <a:bodyPr wrap="square" rtlCol="0">
            <a:spAutoFit/>
          </a:bodyPr>
          <a:lstStyle/>
          <a:p>
            <a:pPr algn="ctr"/>
            <a:r>
              <a:rPr lang="en-US" sz="1400" b="1" dirty="0" smtClean="0">
                <a:solidFill>
                  <a:srgbClr val="00B050"/>
                </a:solidFill>
              </a:rPr>
              <a:t>THE BLACK OBJECT IS CALLED A TRACKPAD</a:t>
            </a:r>
            <a:endParaRPr lang="en-US" sz="1400" b="1" dirty="0">
              <a:solidFill>
                <a:srgbClr val="00B050"/>
              </a:solidFill>
            </a:endParaRPr>
          </a:p>
        </p:txBody>
      </p:sp>
      <p:cxnSp>
        <p:nvCxnSpPr>
          <p:cNvPr id="13" name="Straight Arrow Connector 12"/>
          <p:cNvCxnSpPr/>
          <p:nvPr/>
        </p:nvCxnSpPr>
        <p:spPr>
          <a:xfrm>
            <a:off x="6853382" y="1530242"/>
            <a:ext cx="1283854" cy="2432158"/>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32096" y="1156300"/>
            <a:ext cx="3043686" cy="523220"/>
          </a:xfrm>
          <a:prstGeom prst="rect">
            <a:avLst/>
          </a:prstGeom>
          <a:noFill/>
        </p:spPr>
        <p:txBody>
          <a:bodyPr wrap="square" rtlCol="0">
            <a:spAutoFit/>
          </a:bodyPr>
          <a:lstStyle/>
          <a:p>
            <a:r>
              <a:rPr lang="en-US" sz="1400" b="1" dirty="0" smtClean="0">
                <a:solidFill>
                  <a:srgbClr val="00B050"/>
                </a:solidFill>
              </a:rPr>
              <a:t>THE RED BALL IS CALLED THE TRACKBALL</a:t>
            </a:r>
            <a:endParaRPr lang="en-US" sz="1400" b="1" dirty="0">
              <a:solidFill>
                <a:srgbClr val="00B050"/>
              </a:solidFill>
            </a:endParaRPr>
          </a:p>
        </p:txBody>
      </p:sp>
      <p:cxnSp>
        <p:nvCxnSpPr>
          <p:cNvPr id="19" name="Straight Arrow Connector 18"/>
          <p:cNvCxnSpPr/>
          <p:nvPr/>
        </p:nvCxnSpPr>
        <p:spPr>
          <a:xfrm flipH="1">
            <a:off x="9042399" y="3740727"/>
            <a:ext cx="849746" cy="332509"/>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92145" y="3252954"/>
            <a:ext cx="2311103" cy="738664"/>
          </a:xfrm>
          <a:prstGeom prst="rect">
            <a:avLst/>
          </a:prstGeom>
          <a:noFill/>
        </p:spPr>
        <p:txBody>
          <a:bodyPr wrap="square" rtlCol="0">
            <a:spAutoFit/>
          </a:bodyPr>
          <a:lstStyle/>
          <a:p>
            <a:r>
              <a:rPr lang="en-US" sz="1400" b="1" dirty="0" smtClean="0">
                <a:solidFill>
                  <a:srgbClr val="00B050"/>
                </a:solidFill>
              </a:rPr>
              <a:t>THE RING AROUND THE TRACKBALL IS CALLED THE SCROLL RING</a:t>
            </a:r>
            <a:endParaRPr lang="en-US" sz="1400" b="1" dirty="0">
              <a:solidFill>
                <a:srgbClr val="00B050"/>
              </a:solidFill>
            </a:endParaRPr>
          </a:p>
        </p:txBody>
      </p:sp>
    </p:spTree>
    <p:extLst>
      <p:ext uri="{BB962C8B-B14F-4D97-AF65-F5344CB8AC3E}">
        <p14:creationId xmlns:p14="http://schemas.microsoft.com/office/powerpoint/2010/main" val="1930878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09a5388-9af1-4c54-a41a-61a1689334f1@namprd0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327" r="7844"/>
          <a:stretch/>
        </p:blipFill>
        <p:spPr bwMode="auto">
          <a:xfrm rot="5400000">
            <a:off x="76965" y="688578"/>
            <a:ext cx="4015831" cy="368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f4d1f579-93b6-46be-81b0-a7dc94499e27@namprd0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056" t="11379" r="6591" b="8087"/>
          <a:stretch/>
        </p:blipFill>
        <p:spPr bwMode="auto">
          <a:xfrm rot="5400000">
            <a:off x="4922910" y="1201313"/>
            <a:ext cx="4015831" cy="26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4ee913ab-edd3-4498-93f9-c7ab2af40c52@namprd0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810" t="22740" r="4963" b="26466"/>
          <a:stretch/>
        </p:blipFill>
        <p:spPr bwMode="auto">
          <a:xfrm rot="5400000">
            <a:off x="8882594" y="1690438"/>
            <a:ext cx="4015834" cy="167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9488" y="4742121"/>
            <a:ext cx="3765726" cy="1200329"/>
          </a:xfrm>
          <a:prstGeom prst="rect">
            <a:avLst/>
          </a:prstGeom>
          <a:noFill/>
        </p:spPr>
        <p:txBody>
          <a:bodyPr wrap="square" rtlCol="0">
            <a:spAutoFit/>
          </a:bodyPr>
          <a:lstStyle/>
          <a:p>
            <a:pPr algn="ctr"/>
            <a:r>
              <a:rPr lang="en-US" dirty="0" smtClean="0"/>
              <a:t>The trackpads have an on/off switch on the bottom. This is also where you can see which computer the trackpad is paired to go with </a:t>
            </a:r>
            <a:endParaRPr lang="en-US" dirty="0"/>
          </a:p>
        </p:txBody>
      </p:sp>
      <p:sp>
        <p:nvSpPr>
          <p:cNvPr id="5" name="TextBox 4"/>
          <p:cNvSpPr txBox="1"/>
          <p:nvPr/>
        </p:nvSpPr>
        <p:spPr>
          <a:xfrm>
            <a:off x="5156791" y="4827181"/>
            <a:ext cx="3732027" cy="1477328"/>
          </a:xfrm>
          <a:prstGeom prst="rect">
            <a:avLst/>
          </a:prstGeom>
          <a:noFill/>
        </p:spPr>
        <p:txBody>
          <a:bodyPr wrap="square" rtlCol="0">
            <a:spAutoFit/>
          </a:bodyPr>
          <a:lstStyle/>
          <a:p>
            <a:pPr algn="ctr"/>
            <a:r>
              <a:rPr lang="en-US" dirty="0" smtClean="0"/>
              <a:t>The trackballs are loose in their position. When the trackpad is turned upside down, the ball will fall out. Hold onto it when turning the device upside down </a:t>
            </a:r>
            <a:endParaRPr lang="en-US" dirty="0"/>
          </a:p>
        </p:txBody>
      </p:sp>
      <p:sp>
        <p:nvSpPr>
          <p:cNvPr id="6" name="TextBox 5"/>
          <p:cNvSpPr txBox="1"/>
          <p:nvPr/>
        </p:nvSpPr>
        <p:spPr>
          <a:xfrm>
            <a:off x="9597656" y="4827181"/>
            <a:ext cx="2477386" cy="1477328"/>
          </a:xfrm>
          <a:prstGeom prst="rect">
            <a:avLst/>
          </a:prstGeom>
          <a:noFill/>
        </p:spPr>
        <p:txBody>
          <a:bodyPr wrap="square" rtlCol="0">
            <a:spAutoFit/>
          </a:bodyPr>
          <a:lstStyle/>
          <a:p>
            <a:pPr algn="ctr"/>
            <a:r>
              <a:rPr lang="en-US" dirty="0" smtClean="0"/>
              <a:t>Each remote is a little different. All of them have a brand name on the bottom and a power button at the top</a:t>
            </a:r>
            <a:endParaRPr lang="en-US" dirty="0"/>
          </a:p>
        </p:txBody>
      </p:sp>
      <p:sp>
        <p:nvSpPr>
          <p:cNvPr id="7" name="Oval 6"/>
          <p:cNvSpPr/>
          <p:nvPr/>
        </p:nvSpPr>
        <p:spPr>
          <a:xfrm>
            <a:off x="10890511" y="425302"/>
            <a:ext cx="667080" cy="6060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52612" y="1130595"/>
            <a:ext cx="1142001" cy="6060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230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a:ext>
            </a:extLst>
          </a:blip>
          <a:srcRect l="886" r="659"/>
          <a:stretch/>
        </p:blipFill>
        <p:spPr>
          <a:xfrm>
            <a:off x="99752" y="0"/>
            <a:ext cx="12003580" cy="6858000"/>
          </a:xfrm>
          <a:prstGeom prst="rect">
            <a:avLst/>
          </a:prstGeom>
        </p:spPr>
      </p:pic>
      <p:sp>
        <p:nvSpPr>
          <p:cNvPr id="5" name="TextBox 4"/>
          <p:cNvSpPr txBox="1"/>
          <p:nvPr/>
        </p:nvSpPr>
        <p:spPr>
          <a:xfrm>
            <a:off x="268194" y="1200672"/>
            <a:ext cx="3524597" cy="1200329"/>
          </a:xfrm>
          <a:prstGeom prst="rect">
            <a:avLst/>
          </a:prstGeom>
          <a:noFill/>
        </p:spPr>
        <p:txBody>
          <a:bodyPr wrap="square" rtlCol="0">
            <a:spAutoFit/>
          </a:bodyPr>
          <a:lstStyle/>
          <a:p>
            <a:r>
              <a:rPr lang="en-US" dirty="0" smtClean="0"/>
              <a:t>Use the SELECT button to click anywhere on this gray bar to begin and to pause the slideshow</a:t>
            </a:r>
          </a:p>
          <a:p>
            <a:endParaRPr lang="en-US" dirty="0"/>
          </a:p>
        </p:txBody>
      </p:sp>
      <p:cxnSp>
        <p:nvCxnSpPr>
          <p:cNvPr id="9" name="Straight Arrow Connector 8"/>
          <p:cNvCxnSpPr/>
          <p:nvPr/>
        </p:nvCxnSpPr>
        <p:spPr>
          <a:xfrm flipH="1" flipV="1">
            <a:off x="1080655" y="299258"/>
            <a:ext cx="8312" cy="901415"/>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35141" y="1200672"/>
            <a:ext cx="4031673" cy="923330"/>
          </a:xfrm>
          <a:prstGeom prst="rect">
            <a:avLst/>
          </a:prstGeom>
          <a:noFill/>
        </p:spPr>
        <p:txBody>
          <a:bodyPr wrap="square" rtlCol="0">
            <a:spAutoFit/>
          </a:bodyPr>
          <a:lstStyle/>
          <a:p>
            <a:r>
              <a:rPr lang="en-US" dirty="0" smtClean="0"/>
              <a:t>Click here using SELECT to open thumbnail images to skip to a specific image</a:t>
            </a:r>
            <a:endParaRPr lang="en-US" dirty="0"/>
          </a:p>
        </p:txBody>
      </p:sp>
      <p:cxnSp>
        <p:nvCxnSpPr>
          <p:cNvPr id="13" name="Straight Arrow Connector 12"/>
          <p:cNvCxnSpPr/>
          <p:nvPr/>
        </p:nvCxnSpPr>
        <p:spPr>
          <a:xfrm flipV="1">
            <a:off x="10424160" y="329655"/>
            <a:ext cx="2" cy="839586"/>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72742" y="133004"/>
            <a:ext cx="3408218" cy="923330"/>
          </a:xfrm>
          <a:prstGeom prst="rect">
            <a:avLst/>
          </a:prstGeom>
          <a:noFill/>
        </p:spPr>
        <p:txBody>
          <a:bodyPr wrap="square" rtlCol="0">
            <a:spAutoFit/>
          </a:bodyPr>
          <a:lstStyle/>
          <a:p>
            <a:pPr algn="ctr"/>
            <a:r>
              <a:rPr lang="en-US" b="1" dirty="0" smtClean="0">
                <a:solidFill>
                  <a:schemeClr val="bg1"/>
                </a:solidFill>
              </a:rPr>
              <a:t>After pressing SELECT and BACK at the same time, these 2 gray bars appear on the screen </a:t>
            </a:r>
            <a:endParaRPr lang="en-US" b="1" dirty="0">
              <a:solidFill>
                <a:schemeClr val="bg1"/>
              </a:solidFill>
            </a:endParaRPr>
          </a:p>
        </p:txBody>
      </p:sp>
    </p:spTree>
    <p:extLst>
      <p:ext uri="{BB962C8B-B14F-4D97-AF65-F5344CB8AC3E}">
        <p14:creationId xmlns:p14="http://schemas.microsoft.com/office/powerpoint/2010/main" val="3986494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7439</TotalTime>
  <Words>2765</Words>
  <Application>Microsoft Office PowerPoint</Application>
  <PresentationFormat>Widescreen</PresentationFormat>
  <Paragraphs>201</Paragraphs>
  <Slides>34</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1153 Reference Information</vt:lpstr>
      <vt:lpstr>The Interpretive Center – General Info </vt:lpstr>
      <vt:lpstr>Regular Opening Procedures </vt:lpstr>
      <vt:lpstr>Normal Closing Procedures </vt:lpstr>
      <vt:lpstr>Quiz!</vt:lpstr>
      <vt:lpstr>How to Use the TVs  and Their Computers </vt:lpstr>
      <vt:lpstr>PowerPoint Presentation</vt:lpstr>
      <vt:lpstr>PowerPoint Presentation</vt:lpstr>
      <vt:lpstr>PowerPoint Presentation</vt:lpstr>
      <vt:lpstr>PowerPoint Presentation</vt:lpstr>
      <vt:lpstr>Quiz! </vt:lpstr>
      <vt:lpstr>PowerPoint Presentation</vt:lpstr>
      <vt:lpstr>PowerPoint Presentation</vt:lpstr>
      <vt:lpstr>PowerPoint Presentation</vt:lpstr>
      <vt:lpstr>PowerPoint Presentation</vt:lpstr>
      <vt:lpstr>PowerPoint Presentation</vt:lpstr>
      <vt:lpstr>Quiz!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vt:lpstr>
      <vt:lpstr>PowerPoint Presentation</vt:lpstr>
      <vt:lpstr>Troubleshooting Possible Problems </vt:lpstr>
      <vt:lpstr>PowerPoint Presentation</vt:lpstr>
      <vt:lpstr>PowerPoint Presentation</vt:lpstr>
      <vt:lpstr>PowerPoint Presentation</vt:lpstr>
      <vt:lpstr>PowerPoint Presentation</vt:lpstr>
      <vt:lpstr>Final Quiz! </vt:lpstr>
      <vt:lpstr>PowerPoint Presentation</vt:lpstr>
      <vt:lpstr>PowerPoint Presentation</vt:lpstr>
    </vt:vector>
  </TitlesOfParts>
  <Company>Mammoth Resorts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PC and monitor operation</dc:title>
  <dc:creator>Sophie Hellinger (MM)</dc:creator>
  <cp:lastModifiedBy>Anna Allen (MM)</cp:lastModifiedBy>
  <cp:revision>130</cp:revision>
  <dcterms:created xsi:type="dcterms:W3CDTF">2023-06-10T18:37:09Z</dcterms:created>
  <dcterms:modified xsi:type="dcterms:W3CDTF">2023-06-23T17:21:14Z</dcterms:modified>
</cp:coreProperties>
</file>