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7" r:id="rId6"/>
    <p:sldId id="331" r:id="rId7"/>
    <p:sldId id="337" r:id="rId8"/>
    <p:sldId id="350" r:id="rId9"/>
    <p:sldId id="348" r:id="rId10"/>
    <p:sldId id="349" r:id="rId11"/>
    <p:sldId id="340" r:id="rId12"/>
    <p:sldId id="338" r:id="rId13"/>
    <p:sldId id="343" r:id="rId14"/>
    <p:sldId id="341" r:id="rId15"/>
    <p:sldId id="344" r:id="rId16"/>
    <p:sldId id="342" r:id="rId17"/>
    <p:sldId id="346" r:id="rId18"/>
    <p:sldId id="347" r:id="rId19"/>
    <p:sldId id="345" r:id="rId20"/>
    <p:sldId id="258" r:id="rId21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BF"/>
    <a:srgbClr val="A3CFFC"/>
    <a:srgbClr val="97C0ED"/>
    <a:srgbClr val="C5F1B9"/>
    <a:srgbClr val="2F6496"/>
    <a:srgbClr val="526F8F"/>
    <a:srgbClr val="49718B"/>
    <a:srgbClr val="3F6E9C"/>
    <a:srgbClr val="C1D1B1"/>
    <a:srgbClr val="50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62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5C2CFBE-42C0-4465-8233-F2133B84A1DD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37983A1-9E27-472E-85A5-C6B5810717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D1B835-BECD-6F46-BBA3-17167535F44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96E36B8-7CF8-8740-8DAC-1A3DB4D5C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4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6B8-7CF8-8740-8DAC-1A3DB4D5C5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9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intro/exit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6B8-7CF8-8740-8DAC-1A3DB4D5C5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5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0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9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6B1E-DCA1-8A41-A86C-4B395F56AA6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lylocal@visitmammoth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2.safelinks.protection.outlook.com/?url=https%3A%2F%2Fwww.estransit.com%2FCMS%2F&amp;data=05%7C01%7Cbrianwilson%40mammothresorts.com%7C23f77a9d656f4b7b6ceb08da4a45c88c%7Cbb43b24f11394bd9821c6cebb99a16cf%7C0%7C0%7C637903960812940888%7CUnknown%7CTWFpbGZsb3d8eyJWIjoiMC4wLjAwMDAiLCJQIjoiV2luMzIiLCJBTiI6Ik1haWwiLCJXVCI6Mn0%3D%7C3000%7C%7C%7C&amp;sdata=Qj2h3vXMVG0aPeMOYrl9x5yitldb5QhgHPkEBa9zo8U%3D&amp;reserved=0" TargetMode="External"/><Relationship Id="rId5" Type="http://schemas.openxmlformats.org/officeDocument/2006/relationships/hyperlink" Target="https://nam12.safelinks.protection.outlook.com/?url=https%3A%2F%2Fwww.visitmammoth.com%2Fflying%2F&amp;data=05%7C01%7Cbrianwilson%40mammothresorts.com%7C23f77a9d656f4b7b6ceb08da4a45c88c%7Cbb43b24f11394bd9821c6cebb99a16cf%7C0%7C0%7C637903960812940888%7CUnknown%7CTWFpbGZsb3d8eyJWIjoiMC4wLjAwMDAiLCJQIjoiV2luMzIiLCJBTiI6Ik1haWwiLCJXVCI6Mn0%3D%7C3000%7C%7C%7C&amp;sdata=H4lkx6W4bvpE5Sz%2FWbmsnfS9%2FS3T80gjW9X8mc7iqXA%3D&amp;reserved=0" TargetMode="External"/><Relationship Id="rId4" Type="http://schemas.openxmlformats.org/officeDocument/2006/relationships/hyperlink" Target="https://nam12.safelinks.protection.outlook.com/?url=https%3A%2F%2Fyarts.com%2Froutes%2Fmammoth-lakes-hwy-120e-395%2F&amp;data=05%7C01%7Cbrianwilson%40mammothresorts.com%7C23f77a9d656f4b7b6ceb08da4a45c88c%7Cbb43b24f11394bd9821c6cebb99a16cf%7C0%7C0%7C637903960812940888%7CUnknown%7CTWFpbGZsb3d8eyJWIjoiMC4wLjAwMDAiLCJQIjoiV2luMzIiLCJBTiI6Ik1haWwiLCJXVCI6Mn0%3D%7C3000%7C%7C%7C&amp;sdata=LxNw%2Bp7LvvZosjuiYGWIzW1%2FKX74t%2FcOiYfclbFDiSQ%3D&amp;reserved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535412"/>
            <a:ext cx="10363200" cy="1934298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Village and Mountain Center Activities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800" dirty="0" smtClean="0"/>
              <a:t>2024</a:t>
            </a:r>
            <a:br>
              <a:rPr lang="en-US" sz="2800" dirty="0" smtClean="0"/>
            </a:br>
            <a:r>
              <a:rPr lang="en-US" sz="2800" dirty="0" smtClean="0"/>
              <a:t> Summer Season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Host </a:t>
            </a:r>
            <a:r>
              <a:rPr lang="en-US" dirty="0" smtClean="0"/>
              <a:t>Kick </a:t>
            </a:r>
            <a:r>
              <a:rPr lang="en-US" smtClean="0"/>
              <a:t>OffJune</a:t>
            </a:r>
            <a:r>
              <a:rPr lang="en-US" dirty="0" smtClean="0"/>
              <a:t> 22</a:t>
            </a:r>
            <a:r>
              <a:rPr lang="en-US" baseline="30000" dirty="0" smtClean="0"/>
              <a:t>nd</a:t>
            </a:r>
            <a:r>
              <a:rPr lang="en-US" dirty="0" smtClean="0"/>
              <a:t>, 2024</a:t>
            </a:r>
            <a:endParaRPr lang="en-US" dirty="0"/>
          </a:p>
          <a:p>
            <a:r>
              <a:rPr lang="en-US" dirty="0" smtClean="0"/>
              <a:t>Brian Wilson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yyosemitepark.com/wp-content/uploads/2018/04/YT-High-Sierra-Camp_FlickrLelaGetzler_2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8687" y="404365"/>
            <a:ext cx="5380384" cy="867328"/>
          </a:xfrm>
          <a:prstGeom prst="roundRect">
            <a:avLst/>
          </a:prstGeom>
          <a:solidFill>
            <a:srgbClr val="C5F1B9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35" y="196438"/>
            <a:ext cx="4230757" cy="1143000"/>
          </a:xfrm>
        </p:spPr>
        <p:txBody>
          <a:bodyPr/>
          <a:lstStyle/>
          <a:p>
            <a:pPr lvl="0"/>
            <a:r>
              <a:rPr lang="en-US" dirty="0" smtClean="0">
                <a:latin typeface="+mn-lt"/>
              </a:rPr>
              <a:t>Camp High Sierra</a:t>
            </a:r>
            <a:endParaRPr lang="en-US" dirty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561" y="1653687"/>
            <a:ext cx="4681331" cy="4128398"/>
          </a:xfrm>
          <a:prstGeom prst="roundRect">
            <a:avLst/>
          </a:prstGeom>
          <a:solidFill>
            <a:srgbClr val="C5F1B9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135" y="1868562"/>
            <a:ext cx="3753679" cy="4035286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+mn-lt"/>
              </a:rPr>
              <a:t>Tents</a:t>
            </a:r>
          </a:p>
          <a:p>
            <a:pPr lvl="0"/>
            <a:r>
              <a:rPr lang="en-US" sz="4000" dirty="0" smtClean="0">
                <a:latin typeface="+mn-lt"/>
              </a:rPr>
              <a:t>RVs</a:t>
            </a:r>
          </a:p>
          <a:p>
            <a:pPr lvl="0"/>
            <a:r>
              <a:rPr lang="en-US" sz="4000" dirty="0" smtClean="0">
                <a:latin typeface="+mn-lt"/>
              </a:rPr>
              <a:t>Cabins</a:t>
            </a:r>
          </a:p>
          <a:p>
            <a:pPr lvl="0"/>
            <a:r>
              <a:rPr lang="en-US" sz="4000" dirty="0" smtClean="0">
                <a:latin typeface="+mn-lt"/>
              </a:rPr>
              <a:t>Campfires </a:t>
            </a:r>
          </a:p>
          <a:p>
            <a:pPr lvl="0"/>
            <a:r>
              <a:rPr lang="en-US" sz="4000" dirty="0" smtClean="0">
                <a:latin typeface="+mn-lt"/>
              </a:rPr>
              <a:t>Public Showers</a:t>
            </a:r>
            <a:endParaRPr lang="en-US" sz="40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diacdncf.cincopa.com/v2/670604/2524!E23CAMdMRDQUBB/4/MLT_100_Activity_2013_09_17_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9"/>
          <a:stretch/>
        </p:blipFill>
        <p:spPr bwMode="auto">
          <a:xfrm>
            <a:off x="-136254" y="0"/>
            <a:ext cx="12328254" cy="68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47660" y="337929"/>
            <a:ext cx="4959627" cy="824949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634" y="155369"/>
            <a:ext cx="5299003" cy="11430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+mn-lt"/>
              </a:rPr>
              <a:t>Free Mountain </a:t>
            </a:r>
            <a:r>
              <a:rPr lang="en-US" sz="4000" dirty="0">
                <a:latin typeface="+mn-lt"/>
              </a:rPr>
              <a:t>Biking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79712" y="3558209"/>
            <a:ext cx="5188226" cy="2941983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790" y="3433864"/>
            <a:ext cx="4234070" cy="2932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Sherwin Creek trails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ammoth Rock trail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Mountain View trail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Lower </a:t>
            </a:r>
            <a:r>
              <a:rPr lang="en-US" dirty="0">
                <a:latin typeface="+mn-lt"/>
              </a:rPr>
              <a:t>Rock </a:t>
            </a:r>
            <a:r>
              <a:rPr lang="en-US" dirty="0" smtClean="0">
                <a:latin typeface="+mn-lt"/>
              </a:rPr>
              <a:t>Creek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TOML Multi Use Paths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shing in Mammoth Lakes - Visit Mamm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18" y="0"/>
            <a:ext cx="12499308" cy="683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9326" y="108383"/>
            <a:ext cx="4512365" cy="745042"/>
          </a:xfrm>
          <a:prstGeom prst="roundRect">
            <a:avLst/>
          </a:prstGeom>
          <a:gradFill>
            <a:gsLst>
              <a:gs pos="0">
                <a:srgbClr val="526F8F">
                  <a:alpha val="0"/>
                </a:srgbClr>
              </a:gs>
              <a:gs pos="100000">
                <a:srgbClr val="2F6496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96" y="133314"/>
            <a:ext cx="3375991" cy="69518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+mj-lt"/>
              </a:rPr>
              <a:t>Local Activities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328" y="961808"/>
            <a:ext cx="4512365" cy="4464961"/>
          </a:xfrm>
          <a:prstGeom prst="roundRect">
            <a:avLst/>
          </a:prstGeom>
          <a:gradFill>
            <a:gsLst>
              <a:gs pos="0">
                <a:srgbClr val="526F8F">
                  <a:alpha val="0"/>
                </a:srgbClr>
              </a:gs>
              <a:gs pos="100000">
                <a:srgbClr val="2F6496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79" y="1335474"/>
            <a:ext cx="3368461" cy="43505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>
                <a:solidFill>
                  <a:schemeClr val="bg1"/>
                </a:solidFill>
              </a:rPr>
              <a:t>Hiking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Off roading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Fishing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Shopping</a:t>
            </a: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Boating </a:t>
            </a: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Kayaking</a:t>
            </a: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Scenic drives </a:t>
            </a: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Biking</a:t>
            </a: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Climbing </a:t>
            </a:r>
          </a:p>
          <a:p>
            <a:pPr lvl="0"/>
            <a:r>
              <a:rPr lang="en-US" sz="2600" dirty="0" smtClean="0">
                <a:solidFill>
                  <a:schemeClr val="bg1"/>
                </a:solidFill>
              </a:rPr>
              <a:t>Camping</a:t>
            </a:r>
            <a:endParaRPr lang="en-US" sz="2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neverendingvoyage.com/wp-content/uploads/2014/10/bodie-california-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b="6596"/>
          <a:stretch/>
        </p:blipFill>
        <p:spPr bwMode="auto">
          <a:xfrm>
            <a:off x="0" y="0"/>
            <a:ext cx="12192000" cy="69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7021" y="277195"/>
            <a:ext cx="4621696" cy="914400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8" y="340623"/>
            <a:ext cx="3942522" cy="787544"/>
          </a:xfrm>
        </p:spPr>
        <p:txBody>
          <a:bodyPr/>
          <a:lstStyle/>
          <a:p>
            <a:pPr lvl="0"/>
            <a:r>
              <a:rPr lang="en-US" dirty="0" smtClean="0">
                <a:latin typeface="+mj-lt"/>
              </a:rPr>
              <a:t>Places To Go</a:t>
            </a: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021" y="1468790"/>
            <a:ext cx="4621696" cy="3988514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318" y="1636826"/>
            <a:ext cx="3531102" cy="378680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Yosemite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June Lake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Bodie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Mono 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Crowley L</a:t>
            </a:r>
            <a:r>
              <a:rPr lang="en-US" dirty="0" smtClean="0">
                <a:latin typeface="+mj-lt"/>
              </a:rPr>
              <a:t>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Convict 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Hot Creek </a:t>
            </a:r>
          </a:p>
        </p:txBody>
      </p:sp>
    </p:spTree>
    <p:extLst>
      <p:ext uri="{BB962C8B-B14F-4D97-AF65-F5344CB8AC3E}">
        <p14:creationId xmlns:p14="http://schemas.microsoft.com/office/powerpoint/2010/main" val="21864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394200" cy="6858000"/>
          </a:xfrm>
          <a:prstGeom prst="rect">
            <a:avLst/>
          </a:prstGeom>
          <a:solidFill>
            <a:srgbClr val="3F6E9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68377"/>
            <a:ext cx="4064000" cy="5889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1.  Fly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to Mammoth and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Bishop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United to Bishop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10% off: email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hlinkClick r:id="rId3"/>
              </a:rPr>
              <a:t>flylocal@visitmammoth.com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for code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Advanced Air to Mammoth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Use code MMHLOCAL for 20% off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2.  Buses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Bike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ark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huttle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Town Trolley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Lakes Basin Trolley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Purple Line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YARTS to Yosemite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Reds Meadow- Devil’s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Postpile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90" name="Picture 2" descr="https://www.visitmammoth.com/wp-content/uploads/listing_426-22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2363"/>
          <a:stretch/>
        </p:blipFill>
        <p:spPr bwMode="auto">
          <a:xfrm>
            <a:off x="4394200" y="0"/>
            <a:ext cx="783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149007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Transportation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visitmammoth.com/wp-content/uploads/flying-mammoth-lakes_0-sca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/>
          <a:stretch/>
        </p:blipFill>
        <p:spPr bwMode="auto">
          <a:xfrm>
            <a:off x="1" y="0"/>
            <a:ext cx="1220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533"/>
            <a:ext cx="10972800" cy="998538"/>
          </a:xfrm>
        </p:spPr>
        <p:txBody>
          <a:bodyPr/>
          <a:lstStyle/>
          <a:p>
            <a:pPr lvl="0"/>
            <a:r>
              <a:rPr lang="en-US" dirty="0" smtClean="0"/>
              <a:t>Transportation Links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1487" y="1480742"/>
            <a:ext cx="9697830" cy="1693862"/>
          </a:xfrm>
          <a:prstGeom prst="roundRect">
            <a:avLst/>
          </a:prstGeom>
          <a:solidFill>
            <a:srgbClr val="A3CFFC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1" y="1684649"/>
            <a:ext cx="9141824" cy="1489956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hlinkClick r:id="rId4"/>
              </a:rPr>
              <a:t>https://yarts.com/routes/mammoth-lakes-hwy-120e-395/</a:t>
            </a:r>
            <a:endParaRPr lang="en-US" sz="2400" dirty="0" smtClean="0"/>
          </a:p>
          <a:p>
            <a:r>
              <a:rPr lang="en-US" sz="2400" u="sng" dirty="0" smtClean="0">
                <a:hlinkClick r:id="rId5"/>
              </a:rPr>
              <a:t>Flying </a:t>
            </a:r>
            <a:r>
              <a:rPr lang="en-US" sz="2400" u="sng" dirty="0">
                <a:hlinkClick r:id="rId5"/>
              </a:rPr>
              <a:t>to Mammoth Lakes - Visit Mammoth</a:t>
            </a:r>
            <a:endParaRPr lang="en-US" sz="2400" dirty="0"/>
          </a:p>
          <a:p>
            <a:r>
              <a:rPr lang="en-US" sz="2400" u="sng" dirty="0">
                <a:hlinkClick r:id="rId6"/>
              </a:rPr>
              <a:t>Eastern Sierra Transit Authority (estransit.com)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hetravnav.com/wp-content/uploads/2021/08/Mammoth-Lakes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6850" r="-104" b="17456"/>
          <a:stretch/>
        </p:blipFill>
        <p:spPr bwMode="auto">
          <a:xfrm>
            <a:off x="0" y="-50800"/>
            <a:ext cx="12192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-215899"/>
            <a:ext cx="10972800" cy="2006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n-lt"/>
              </a:rPr>
              <a:t>Mammoth is a year round resort, get guests excited about all of our seasons!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5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-tc.galaxy.tf/wijpeg-a80616qnledfp4ewhx2yyfske/village-summer_standard.jpg?crop=112%2C0%2C1777%2C13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/>
          <a:stretch/>
        </p:blipFill>
        <p:spPr bwMode="auto">
          <a:xfrm>
            <a:off x="1" y="-19456"/>
            <a:ext cx="12192000" cy="6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085" y="1526761"/>
            <a:ext cx="8902700" cy="2197100"/>
          </a:xfrm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are the concierge for Mammoth Mountain at the Village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8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Daily Duties at the Village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Clock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Wheel out and setup podium along with umbrella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Do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not pull out podium in bad 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Keep the podium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clean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Keep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an eye on the Bike shuttle and Lakes Basin shuttle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Walk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around Plaza, seeking out, and talking with guests.  Giving out information and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Put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podium away,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make sure nothing is stored on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it overnight.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Put brochures under the top!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Village at Mammoth Lakes | Shops, restaurants, and lodgi… | Flick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8902" r="-208" b="6296"/>
          <a:stretch/>
        </p:blipFill>
        <p:spPr bwMode="auto">
          <a:xfrm>
            <a:off x="0" y="-25400"/>
            <a:ext cx="12192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17900" y="274638"/>
            <a:ext cx="5181600" cy="1033462"/>
          </a:xfrm>
          <a:prstGeom prst="roundRect">
            <a:avLst/>
          </a:prstGeom>
          <a:solidFill>
            <a:srgbClr val="62A386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550" y="219869"/>
            <a:ext cx="46863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+mj-lt"/>
              </a:rPr>
              <a:t>Village Activities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45000" y="1973263"/>
            <a:ext cx="3302000" cy="3453502"/>
          </a:xfrm>
          <a:prstGeom prst="roundRect">
            <a:avLst/>
          </a:prstGeom>
          <a:solidFill>
            <a:srgbClr val="62A386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2146302"/>
            <a:ext cx="3263900" cy="4525963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Shopping 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Restaurants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Concerts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Festivals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Buses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6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visitmammoth.com/wp-content/uploads/listing_299-3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15000"/>
          <a:stretch/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2"/>
            <a:ext cx="52070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Mountain Center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2"/>
            <a:ext cx="5626100" cy="4737099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3000">
                <a:srgbClr val="4DA3E3">
                  <a:alpha val="86667"/>
                </a:srgbClr>
              </a:gs>
              <a:gs pos="100000">
                <a:srgbClr val="A3CFFC">
                  <a:alpha val="3000"/>
                </a:srgbClr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The Mountain Center is located in the village on the Canyon Blvd side </a:t>
            </a:r>
          </a:p>
          <a:p>
            <a:r>
              <a:rPr lang="en-US" sz="2400" b="1" dirty="0" smtClean="0">
                <a:latin typeface="+mn-lt"/>
              </a:rPr>
              <a:t>Bathrooms and water fountains are located inside downstairs </a:t>
            </a:r>
          </a:p>
          <a:p>
            <a:r>
              <a:rPr lang="en-US" sz="2400" dirty="0" smtClean="0">
                <a:latin typeface="+mn-lt"/>
              </a:rPr>
              <a:t>E-bikes, townies, and mountain bike rentals</a:t>
            </a:r>
          </a:p>
          <a:p>
            <a:r>
              <a:rPr lang="en-US" sz="2400" dirty="0" smtClean="0">
                <a:latin typeface="+mn-lt"/>
              </a:rPr>
              <a:t>Demo sale upstairs selling demo skis, snowboards and boots for 50-70% off retail </a:t>
            </a:r>
          </a:p>
          <a:p>
            <a:r>
              <a:rPr lang="en-US" sz="2400" dirty="0" smtClean="0">
                <a:latin typeface="+mn-lt"/>
              </a:rPr>
              <a:t>New skis, snowboards, boots and helmets for sale 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4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okingwithcocktailrings.com/wp-content/uploads/2016/08/Mexican-chicken-street-tacos-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8"/>
          <a:stretch/>
        </p:blipFill>
        <p:spPr bwMode="auto">
          <a:xfrm>
            <a:off x="0" y="1"/>
            <a:ext cx="12192000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1092200" y="0"/>
            <a:ext cx="7531100" cy="6858000"/>
          </a:xfrm>
          <a:prstGeom prst="roundRect">
            <a:avLst/>
          </a:prstGeom>
          <a:solidFill>
            <a:srgbClr val="E8E9D8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6" y="860138"/>
            <a:ext cx="5487554" cy="590780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n-lt"/>
              </a:rPr>
              <a:t>Vulcania</a:t>
            </a:r>
            <a:r>
              <a:rPr lang="en-US" sz="2400" dirty="0" smtClean="0">
                <a:latin typeface="+mn-lt"/>
              </a:rPr>
              <a:t> (Italian)</a:t>
            </a:r>
          </a:p>
          <a:p>
            <a:r>
              <a:rPr lang="en-US" sz="2400" dirty="0" smtClean="0">
                <a:latin typeface="+mn-lt"/>
              </a:rPr>
              <a:t>Gomez’s (Mexican)</a:t>
            </a:r>
          </a:p>
          <a:p>
            <a:r>
              <a:rPr lang="en-US" sz="2400" dirty="0" smtClean="0">
                <a:latin typeface="+mn-lt"/>
              </a:rPr>
              <a:t>Toomey’s (American)</a:t>
            </a:r>
          </a:p>
          <a:p>
            <a:r>
              <a:rPr lang="en-US" sz="2400" dirty="0" err="1" smtClean="0">
                <a:latin typeface="+mn-lt"/>
              </a:rPr>
              <a:t>Smokeyard</a:t>
            </a:r>
            <a:r>
              <a:rPr lang="en-US" sz="2400" dirty="0" smtClean="0">
                <a:latin typeface="+mn-lt"/>
              </a:rPr>
              <a:t> BBQ </a:t>
            </a:r>
          </a:p>
          <a:p>
            <a:r>
              <a:rPr lang="en-US" sz="2400" dirty="0" smtClean="0">
                <a:latin typeface="+mn-lt"/>
              </a:rPr>
              <a:t>Mammoth Pizza Co.</a:t>
            </a:r>
          </a:p>
          <a:p>
            <a:r>
              <a:rPr lang="en-US" sz="2400" dirty="0" smtClean="0">
                <a:latin typeface="+mn-lt"/>
              </a:rPr>
              <a:t>Side Door Café </a:t>
            </a:r>
          </a:p>
          <a:p>
            <a:r>
              <a:rPr lang="en-US" sz="2400" dirty="0" smtClean="0">
                <a:latin typeface="+mn-lt"/>
              </a:rPr>
              <a:t>Pita Pit</a:t>
            </a:r>
          </a:p>
          <a:p>
            <a:r>
              <a:rPr lang="en-US" sz="2400" dirty="0" smtClean="0">
                <a:latin typeface="+mn-lt"/>
              </a:rPr>
              <a:t>New York Bagel &amp; Deli</a:t>
            </a:r>
          </a:p>
          <a:p>
            <a:r>
              <a:rPr lang="en-US" sz="2400" dirty="0" smtClean="0">
                <a:latin typeface="+mn-lt"/>
              </a:rPr>
              <a:t>Burgers</a:t>
            </a:r>
          </a:p>
          <a:p>
            <a:r>
              <a:rPr lang="en-US" sz="2400" dirty="0" err="1" smtClean="0">
                <a:latin typeface="+mn-lt"/>
              </a:rPr>
              <a:t>Lakanuki</a:t>
            </a:r>
            <a:r>
              <a:rPr lang="en-US" sz="2400" dirty="0" smtClean="0">
                <a:latin typeface="+mn-lt"/>
              </a:rPr>
              <a:t> (Hawaiian bar with bar food) </a:t>
            </a:r>
          </a:p>
          <a:p>
            <a:r>
              <a:rPr lang="en-US" sz="2400" dirty="0" smtClean="0">
                <a:latin typeface="+mn-lt"/>
              </a:rPr>
              <a:t>Shelter Distilling (bar with bar food)</a:t>
            </a:r>
          </a:p>
          <a:p>
            <a:r>
              <a:rPr lang="en-US" sz="2400" dirty="0" smtClean="0">
                <a:latin typeface="+mn-lt"/>
              </a:rPr>
              <a:t>Hugs (ice cream)</a:t>
            </a:r>
          </a:p>
          <a:p>
            <a:r>
              <a:rPr lang="en-US" sz="2400" dirty="0" smtClean="0">
                <a:latin typeface="+mn-lt"/>
              </a:rPr>
              <a:t>Patty Shack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082" y="148737"/>
            <a:ext cx="444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Village Restaurants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ammothreservations.com/wp-content/uploads/2019/01/village-mammoth-rentals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18333"/>
          <a:stretch/>
        </p:blipFill>
        <p:spPr bwMode="auto">
          <a:xfrm>
            <a:off x="18473" y="-2540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45" y="388219"/>
            <a:ext cx="6334991" cy="713653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Village Offerings - Shopping</a:t>
            </a:r>
            <a:endParaRPr lang="en-US" dirty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66032" y="1463316"/>
            <a:ext cx="6430616" cy="5033240"/>
          </a:xfrm>
          <a:prstGeom prst="roundRect">
            <a:avLst/>
          </a:prstGeom>
          <a:solidFill>
            <a:srgbClr val="A8CEE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473" y="1855566"/>
            <a:ext cx="5434524" cy="4422485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+mn-lt"/>
              </a:rPr>
              <a:t>McCoy Sports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(Mammoth brand souvenirs)</a:t>
            </a:r>
          </a:p>
          <a:p>
            <a:r>
              <a:rPr lang="en-US" sz="2800" dirty="0" smtClean="0">
                <a:latin typeface="+mn-lt"/>
              </a:rPr>
              <a:t>Busy </a:t>
            </a:r>
            <a:r>
              <a:rPr lang="en-US" sz="2800" dirty="0" err="1" smtClean="0">
                <a:latin typeface="+mn-lt"/>
              </a:rPr>
              <a:t>Beez</a:t>
            </a:r>
            <a:r>
              <a:rPr lang="en-US" sz="2800" dirty="0" smtClean="0">
                <a:latin typeface="+mn-lt"/>
              </a:rPr>
              <a:t> General Store </a:t>
            </a:r>
          </a:p>
          <a:p>
            <a:pPr lvl="1"/>
            <a:r>
              <a:rPr lang="en-US" sz="2400" dirty="0" smtClean="0">
                <a:latin typeface="+mn-lt"/>
              </a:rPr>
              <a:t>Mammoth </a:t>
            </a:r>
            <a:r>
              <a:rPr lang="en-US" sz="2400" dirty="0" smtClean="0">
                <a:latin typeface="+mn-lt"/>
              </a:rPr>
              <a:t>Shirts </a:t>
            </a:r>
            <a:endParaRPr lang="en-US" sz="24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Mammoth Sports The Village 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ski and bike apparel) </a:t>
            </a:r>
            <a:endParaRPr lang="en-US" sz="24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Rider Room </a:t>
            </a:r>
          </a:p>
          <a:p>
            <a:pPr lvl="1"/>
            <a:r>
              <a:rPr lang="en-US" sz="2400" dirty="0" smtClean="0">
                <a:latin typeface="+mn-lt"/>
              </a:rPr>
              <a:t>MTB gear</a:t>
            </a:r>
            <a:endParaRPr lang="en-US" sz="24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The Mountain Center </a:t>
            </a:r>
          </a:p>
          <a:p>
            <a:pPr lvl="1"/>
            <a:r>
              <a:rPr lang="en-US" sz="2400" dirty="0" smtClean="0">
                <a:latin typeface="+mn-lt"/>
              </a:rPr>
              <a:t>(demo sale, skis, boards, boots)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visitmammoth.com/wp-content/uploads/C96B0090-sca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4602"/>
          <a:stretch/>
        </p:blipFill>
        <p:spPr bwMode="auto">
          <a:xfrm>
            <a:off x="0" y="-38100"/>
            <a:ext cx="1246822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7346"/>
            <a:ext cx="8610600" cy="49654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Tamarack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Lodge, Activities &amp; Rentals</a:t>
            </a:r>
            <a:r>
              <a:rPr lang="en-US" b="1" u="sng" dirty="0" smtClean="0">
                <a:latin typeface="+mn-lt"/>
              </a:rPr>
              <a:t/>
            </a:r>
            <a:br>
              <a:rPr lang="en-US" b="1" u="sng" dirty="0" smtClean="0">
                <a:latin typeface="+mn-lt"/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51616" y="1730377"/>
            <a:ext cx="6728791" cy="4881564"/>
          </a:xfrm>
          <a:prstGeom prst="roundRect">
            <a:avLst/>
          </a:prstGeom>
          <a:solidFill>
            <a:srgbClr val="0183B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616" y="2085978"/>
            <a:ext cx="5963266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Kayaks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Stand up paddle boards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Boats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Bicycles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+mn-lt"/>
              </a:rPr>
              <a:t>Hiking Trails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+mn-lt"/>
              </a:rPr>
              <a:t>Fishing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+mn-lt"/>
              </a:rPr>
              <a:t>Lodging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Lakefront restaurant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+mn-lt"/>
              </a:rPr>
              <a:t>Camping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+mn-lt"/>
              </a:rPr>
              <a:t>Climbing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+mn-lt"/>
              </a:rPr>
              <a:t>Swimming in Horseshoe Lake only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okonobemarina.com/wp-content/uploads/2015/03/mammoth-mountain-california-at-lake-mary-elite-image-photography-by-chad-mcdermot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13125"/>
          <a:stretch/>
        </p:blipFill>
        <p:spPr bwMode="auto">
          <a:xfrm>
            <a:off x="0" y="-127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5103"/>
            <a:ext cx="7371522" cy="7540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Lakes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Basin Boat Rental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ocations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974" y="1397000"/>
            <a:ext cx="9054547" cy="2946400"/>
          </a:xfrm>
          <a:prstGeom prst="roundRect">
            <a:avLst/>
          </a:prstGeom>
          <a:solidFill>
            <a:srgbClr val="0183B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0325"/>
            <a:ext cx="8471770" cy="27630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Tamarack rentals (At the Yurt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Lake Mary (Pokonobe Lodge , Lake Mary Marina)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Lake Mamie (Wildyrie Lodge)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Twin Lakes ( Twin Lakes Store, Tamarack Yurt)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Lake George ( Woods Lodge)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0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MSA_PP_WIDESCREEN_TEMPLATE" id="{9F3915EB-4E0D-C749-A9D0-4B7CD0DB16A6}" vid="{4E742A46-0B3D-4B47-AC15-D4197786F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8B7DC98CB78499D06EABD14A6E06F" ma:contentTypeVersion="0" ma:contentTypeDescription="Create a new document." ma:contentTypeScope="" ma:versionID="084b6e7d591e5d435b8e309edb85bf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3d147369609339da0000e6a4a4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308BD2-6502-43A8-8076-FAF0D0B173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F9CE2-CD49-4D65-B777-7D7BA879A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5881AC-B046-465C-B107-53A4F7FEE55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MMSA_PP_WIDESCREEN_TEMPLATE[1] (1)</Template>
  <TotalTime>8363</TotalTime>
  <Words>496</Words>
  <Application>Microsoft Office PowerPoint</Application>
  <PresentationFormat>Widescreen</PresentationFormat>
  <Paragraphs>124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Village and Mountain Center Activities   2024  Summer Season</vt:lpstr>
      <vt:lpstr>We are the concierge for Mammoth Mountain at the Village </vt:lpstr>
      <vt:lpstr>Daily Duties at the Village </vt:lpstr>
      <vt:lpstr>Village Activities</vt:lpstr>
      <vt:lpstr>Mountain Center</vt:lpstr>
      <vt:lpstr>PowerPoint Presentation</vt:lpstr>
      <vt:lpstr>Village Offerings - Shopping</vt:lpstr>
      <vt:lpstr>Tamarack Lodge, Activities &amp; Rentals </vt:lpstr>
      <vt:lpstr>Lakes Basin Boat Rental Locations </vt:lpstr>
      <vt:lpstr>Camp High Sierra</vt:lpstr>
      <vt:lpstr>Free Mountain Biking </vt:lpstr>
      <vt:lpstr>Local Activities</vt:lpstr>
      <vt:lpstr>Places To Go</vt:lpstr>
      <vt:lpstr>PowerPoint Presentation</vt:lpstr>
      <vt:lpstr>Transportation Links</vt:lpstr>
      <vt:lpstr>PowerPoint Presentation</vt:lpstr>
      <vt:lpstr>PowerPoint Presentation</vt:lpstr>
    </vt:vector>
  </TitlesOfParts>
  <Company>Mammoth Resorts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Smyth (MM)</dc:creator>
  <cp:lastModifiedBy>Max Libre (MM)</cp:lastModifiedBy>
  <cp:revision>241</cp:revision>
  <cp:lastPrinted>2021-11-04T22:12:09Z</cp:lastPrinted>
  <dcterms:created xsi:type="dcterms:W3CDTF">2020-11-04T23:30:23Z</dcterms:created>
  <dcterms:modified xsi:type="dcterms:W3CDTF">2024-05-30T17:37:09Z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0x0101000DE8B7DC98CB78499D06EABD14A6E06F</vt:lpwstr>
  </property>
</Properties>
</file>