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2"/>
  </p:notesMasterIdLst>
  <p:handoutMasterIdLst>
    <p:handoutMasterId r:id="rId43"/>
  </p:handoutMasterIdLst>
  <p:sldIdLst>
    <p:sldId id="258" r:id="rId3"/>
    <p:sldId id="259" r:id="rId4"/>
    <p:sldId id="260" r:id="rId5"/>
    <p:sldId id="263" r:id="rId6"/>
    <p:sldId id="261" r:id="rId7"/>
    <p:sldId id="265" r:id="rId8"/>
    <p:sldId id="266" r:id="rId9"/>
    <p:sldId id="268" r:id="rId10"/>
    <p:sldId id="269" r:id="rId11"/>
    <p:sldId id="279" r:id="rId12"/>
    <p:sldId id="304" r:id="rId13"/>
    <p:sldId id="305" r:id="rId14"/>
    <p:sldId id="309" r:id="rId15"/>
    <p:sldId id="306" r:id="rId16"/>
    <p:sldId id="307" r:id="rId17"/>
    <p:sldId id="310" r:id="rId18"/>
    <p:sldId id="311" r:id="rId19"/>
    <p:sldId id="314" r:id="rId20"/>
    <p:sldId id="313" r:id="rId21"/>
    <p:sldId id="287" r:id="rId22"/>
    <p:sldId id="316" r:id="rId23"/>
    <p:sldId id="317" r:id="rId24"/>
    <p:sldId id="315" r:id="rId25"/>
    <p:sldId id="288" r:id="rId26"/>
    <p:sldId id="289" r:id="rId27"/>
    <p:sldId id="290" r:id="rId28"/>
    <p:sldId id="292" r:id="rId29"/>
    <p:sldId id="291" r:id="rId30"/>
    <p:sldId id="293" r:id="rId31"/>
    <p:sldId id="294" r:id="rId32"/>
    <p:sldId id="295" r:id="rId33"/>
    <p:sldId id="298" r:id="rId34"/>
    <p:sldId id="296" r:id="rId35"/>
    <p:sldId id="299" r:id="rId36"/>
    <p:sldId id="300" r:id="rId37"/>
    <p:sldId id="301" r:id="rId38"/>
    <p:sldId id="312" r:id="rId39"/>
    <p:sldId id="318" r:id="rId40"/>
    <p:sldId id="30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9" d="100"/>
          <a:sy n="69" d="100"/>
        </p:scale>
        <p:origin x="372" y="4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1" d="100"/>
          <a:sy n="81" d="100"/>
        </p:scale>
        <p:origin x="192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06E5850-6322-4B8B-A96D-9F8BD4FD364D}" type="datetimeFigureOut">
              <a:rPr lang="en-US" smtClean="0"/>
              <a:t>6/12/2024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DE2BCA3-99E5-4DFD-909D-CDE43F8B3993}" type="slidenum">
              <a:rPr lang="en-US" smtClean="0"/>
              <a:t>‹#›</a:t>
            </a:fld>
            <a:endParaRPr lang="en-US"/>
          </a:p>
        </p:txBody>
      </p:sp>
    </p:spTree>
    <p:extLst>
      <p:ext uri="{BB962C8B-B14F-4D97-AF65-F5344CB8AC3E}">
        <p14:creationId xmlns:p14="http://schemas.microsoft.com/office/powerpoint/2010/main" val="1510744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9EA0F8-06DB-4648-9869-91CBF181A65B}" type="datetimeFigureOut">
              <a:rPr lang="en-US" smtClean="0"/>
              <a:t>6/12/2024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A9EB5B-D58E-478B-BC6C-643D79D9FA30}" type="slidenum">
              <a:rPr lang="en-US" smtClean="0"/>
              <a:t>‹#›</a:t>
            </a:fld>
            <a:endParaRPr lang="en-US"/>
          </a:p>
        </p:txBody>
      </p:sp>
    </p:spTree>
    <p:extLst>
      <p:ext uri="{BB962C8B-B14F-4D97-AF65-F5344CB8AC3E}">
        <p14:creationId xmlns:p14="http://schemas.microsoft.com/office/powerpoint/2010/main" val="4167981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Use this as the last slide</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6E36B8-7CF8-8740-8DAC-1A3DB4D5C5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7679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Use this as the last slide</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6E36B8-7CF8-8740-8DAC-1A3DB4D5C58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4294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a:solidFill>
                  <a:schemeClr val="bg1"/>
                </a:solidFill>
                <a:latin typeface="Century Gothic" charset="0"/>
                <a:ea typeface="Century Gothic" charset="0"/>
                <a:cs typeface="Century Gothic"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ormAutofit/>
          </a:bodyPr>
          <a:lstStyle>
            <a:lvl1pPr marL="0" indent="0" algn="ctr">
              <a:buNone/>
              <a:defRPr sz="2800">
                <a:solidFill>
                  <a:schemeClr val="bg1"/>
                </a:solidFill>
                <a:latin typeface="Century Gothic" charset="0"/>
                <a:ea typeface="Century Gothic" charset="0"/>
                <a:cs typeface="Century Gothic"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476B1E-DCA1-8A41-A86C-4B395F56AA68}"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208216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76B1E-DCA1-8A41-A86C-4B395F56AA68}"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41109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476B1E-DCA1-8A41-A86C-4B395F56AA68}"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1152249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a:solidFill>
                  <a:schemeClr val="bg1"/>
                </a:solidFill>
                <a:latin typeface="Century Gothic" charset="0"/>
                <a:ea typeface="Century Gothic" charset="0"/>
                <a:cs typeface="Century Gothic"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ormAutofit/>
          </a:bodyPr>
          <a:lstStyle>
            <a:lvl1pPr marL="0" indent="0" algn="ctr">
              <a:buNone/>
              <a:defRPr sz="2800">
                <a:solidFill>
                  <a:schemeClr val="bg1"/>
                </a:solidFill>
                <a:latin typeface="Century Gothic" charset="0"/>
                <a:ea typeface="Century Gothic" charset="0"/>
                <a:cs typeface="Century Gothic"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8522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charset="0"/>
                <a:ea typeface="Century Gothic" charset="0"/>
                <a:cs typeface="Century Gothic"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Century Gothic" charset="0"/>
                <a:ea typeface="Century Gothic" charset="0"/>
                <a:cs typeface="Century Gothic" charset="0"/>
              </a:defRPr>
            </a:lvl1pPr>
            <a:lvl2pPr>
              <a:defRPr>
                <a:latin typeface="Century Gothic" charset="0"/>
                <a:ea typeface="Century Gothic" charset="0"/>
                <a:cs typeface="Century Gothic" charset="0"/>
              </a:defRPr>
            </a:lvl2pPr>
            <a:lvl3pPr>
              <a:defRPr>
                <a:latin typeface="Century Gothic" charset="0"/>
                <a:ea typeface="Century Gothic" charset="0"/>
                <a:cs typeface="Century Gothic" charset="0"/>
              </a:defRPr>
            </a:lvl3pPr>
            <a:lvl4pPr>
              <a:defRPr>
                <a:latin typeface="Century Gothic" charset="0"/>
                <a:ea typeface="Century Gothic" charset="0"/>
                <a:cs typeface="Century Gothic" charset="0"/>
              </a:defRPr>
            </a:lvl4pPr>
            <a:lvl5pPr>
              <a:defRPr>
                <a:latin typeface="Century Gothic" charset="0"/>
                <a:ea typeface="Century Gothic" charset="0"/>
                <a:cs typeface="Century Gothic"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5192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23347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16425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69255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23902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15362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576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charset="0"/>
                <a:ea typeface="Century Gothic" charset="0"/>
                <a:cs typeface="Century Gothic"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Century Gothic" charset="0"/>
                <a:ea typeface="Century Gothic" charset="0"/>
                <a:cs typeface="Century Gothic" charset="0"/>
              </a:defRPr>
            </a:lvl1pPr>
            <a:lvl2pPr>
              <a:defRPr>
                <a:latin typeface="Century Gothic" charset="0"/>
                <a:ea typeface="Century Gothic" charset="0"/>
                <a:cs typeface="Century Gothic" charset="0"/>
              </a:defRPr>
            </a:lvl2pPr>
            <a:lvl3pPr>
              <a:defRPr>
                <a:latin typeface="Century Gothic" charset="0"/>
                <a:ea typeface="Century Gothic" charset="0"/>
                <a:cs typeface="Century Gothic" charset="0"/>
              </a:defRPr>
            </a:lvl3pPr>
            <a:lvl4pPr>
              <a:defRPr>
                <a:latin typeface="Century Gothic" charset="0"/>
                <a:ea typeface="Century Gothic" charset="0"/>
                <a:cs typeface="Century Gothic" charset="0"/>
              </a:defRPr>
            </a:lvl4pPr>
            <a:lvl5pPr>
              <a:defRPr>
                <a:latin typeface="Century Gothic" charset="0"/>
                <a:ea typeface="Century Gothic" charset="0"/>
                <a:cs typeface="Century Gothic"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476B1E-DCA1-8A41-A86C-4B395F56AA68}"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14330105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85946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541151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39925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476B1E-DCA1-8A41-A86C-4B395F56AA68}"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3236335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476B1E-DCA1-8A41-A86C-4B395F56AA68}"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220187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476B1E-DCA1-8A41-A86C-4B395F56AA68}" type="datetimeFigureOut">
              <a:rPr lang="en-US" smtClean="0"/>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245045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476B1E-DCA1-8A41-A86C-4B395F56AA68}" type="datetimeFigureOut">
              <a:rPr lang="en-US" smtClean="0"/>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158021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476B1E-DCA1-8A41-A86C-4B395F56AA68}" type="datetimeFigureOut">
              <a:rPr lang="en-US" smtClean="0"/>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177196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476B1E-DCA1-8A41-A86C-4B395F56AA68}"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249590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E476B1E-DCA1-8A41-A86C-4B395F56AA68}"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7EA112-C96F-6144-9E92-C1BCD3E88B92}" type="slidenum">
              <a:rPr lang="en-US" smtClean="0"/>
              <a:t>‹#›</a:t>
            </a:fld>
            <a:endParaRPr lang="en-US"/>
          </a:p>
        </p:txBody>
      </p:sp>
    </p:spTree>
    <p:extLst>
      <p:ext uri="{BB962C8B-B14F-4D97-AF65-F5344CB8AC3E}">
        <p14:creationId xmlns:p14="http://schemas.microsoft.com/office/powerpoint/2010/main" val="2608925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476B1E-DCA1-8A41-A86C-4B395F56AA68}" type="datetimeFigureOut">
              <a:rPr lang="en-US" smtClean="0"/>
              <a:t>6/12/2024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EA112-C96F-6144-9E92-C1BCD3E88B92}" type="slidenum">
              <a:rPr lang="en-US" smtClean="0"/>
              <a:t>‹#›</a:t>
            </a:fld>
            <a:endParaRPr lang="en-US"/>
          </a:p>
        </p:txBody>
      </p:sp>
    </p:spTree>
    <p:extLst>
      <p:ext uri="{BB962C8B-B14F-4D97-AF65-F5344CB8AC3E}">
        <p14:creationId xmlns:p14="http://schemas.microsoft.com/office/powerpoint/2010/main" val="2243680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E476B1E-DCA1-8A41-A86C-4B395F56AA68}"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6/12/2024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37EA112-C96F-6144-9E92-C1BCD3E88B9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174595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host-mammothmountain.co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9762"/>
            <a:ext cx="10363200" cy="1470025"/>
          </a:xfrm>
          <a:effectLst>
            <a:outerShdw blurRad="50800" dist="38100" dir="5400000" algn="t" rotWithShape="0">
              <a:prstClr val="black">
                <a:alpha val="40000"/>
              </a:prstClr>
            </a:outerShdw>
          </a:effectLst>
        </p:spPr>
        <p:txBody>
          <a:bodyPr/>
          <a:lstStyle/>
          <a:p>
            <a:r>
              <a:rPr lang="en-US" dirty="0" smtClean="0"/>
              <a:t>2024 Summer </a:t>
            </a:r>
            <a:r>
              <a:rPr lang="en-US" smtClean="0"/>
              <a:t>Host/Naturalist Kick Off</a:t>
            </a:r>
            <a:br>
              <a:rPr lang="en-US" smtClean="0"/>
            </a:br>
            <a:endParaRPr lang="en-US" dirty="0"/>
          </a:p>
        </p:txBody>
      </p:sp>
      <p:sp>
        <p:nvSpPr>
          <p:cNvPr id="3" name="Subtitle 2"/>
          <p:cNvSpPr>
            <a:spLocks noGrp="1"/>
          </p:cNvSpPr>
          <p:nvPr>
            <p:ph type="subTitle" idx="1"/>
          </p:nvPr>
        </p:nvSpPr>
        <p:spPr>
          <a:xfrm>
            <a:off x="1828800" y="3886199"/>
            <a:ext cx="8534400" cy="2201091"/>
          </a:xfrm>
        </p:spPr>
        <p:txBody>
          <a:bodyPr>
            <a:normAutofit/>
          </a:bodyPr>
          <a:lstStyle/>
          <a:p>
            <a:r>
              <a:rPr lang="en-US" dirty="0" smtClean="0"/>
              <a:t>Review information for Hosts and Naturalists for summer roles. Answer the embedded quizzes, while on the time clock, using your UKG app to log in and out of Payroll.</a:t>
            </a:r>
            <a:endParaRPr lang="en-US" dirty="0"/>
          </a:p>
        </p:txBody>
      </p:sp>
    </p:spTree>
    <p:extLst>
      <p:ext uri="{BB962C8B-B14F-4D97-AF65-F5344CB8AC3E}">
        <p14:creationId xmlns:p14="http://schemas.microsoft.com/office/powerpoint/2010/main" val="381204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dirty="0" smtClean="0"/>
              <a:t>Host and Naturalist Strategies</a:t>
            </a:r>
            <a:endParaRPr lang="en-US" dirty="0"/>
          </a:p>
        </p:txBody>
      </p:sp>
      <p:sp>
        <p:nvSpPr>
          <p:cNvPr id="3" name="Content Placeholder 2"/>
          <p:cNvSpPr>
            <a:spLocks noGrp="1"/>
          </p:cNvSpPr>
          <p:nvPr>
            <p:ph idx="1"/>
          </p:nvPr>
        </p:nvSpPr>
        <p:spPr/>
        <p:txBody>
          <a:bodyPr>
            <a:normAutofit lnSpcReduction="10000"/>
          </a:bodyPr>
          <a:lstStyle/>
          <a:p>
            <a:r>
              <a:rPr lang="en-US" sz="4500" dirty="0" smtClean="0"/>
              <a:t>Support our mission to Help our Guests </a:t>
            </a:r>
            <a:r>
              <a:rPr lang="en-US" sz="4500" dirty="0"/>
              <a:t>C</a:t>
            </a:r>
            <a:r>
              <a:rPr lang="en-US" sz="4500" dirty="0" smtClean="0"/>
              <a:t>reate </a:t>
            </a:r>
            <a:r>
              <a:rPr lang="en-US" sz="4500" dirty="0"/>
              <a:t>G</a:t>
            </a:r>
            <a:r>
              <a:rPr lang="en-US" sz="4500" dirty="0" smtClean="0"/>
              <a:t>reat </a:t>
            </a:r>
            <a:r>
              <a:rPr lang="en-US" sz="4500" dirty="0"/>
              <a:t>M</a:t>
            </a:r>
            <a:r>
              <a:rPr lang="en-US" sz="4500" dirty="0" smtClean="0"/>
              <a:t>emories</a:t>
            </a:r>
          </a:p>
          <a:p>
            <a:r>
              <a:rPr lang="en-US" sz="4500" dirty="0" smtClean="0"/>
              <a:t>Make an impact on our guests</a:t>
            </a:r>
          </a:p>
          <a:p>
            <a:r>
              <a:rPr lang="en-US" sz="4500" dirty="0" smtClean="0"/>
              <a:t>Techniques we use to succeed</a:t>
            </a:r>
          </a:p>
          <a:p>
            <a:r>
              <a:rPr lang="en-US" sz="4500" dirty="0"/>
              <a:t>Have fun to ensure our guests are having fun!</a:t>
            </a:r>
          </a:p>
          <a:p>
            <a:endParaRPr lang="en-US" sz="4500" dirty="0" smtClean="0"/>
          </a:p>
          <a:p>
            <a:endParaRPr lang="en-US" sz="4500" dirty="0"/>
          </a:p>
        </p:txBody>
      </p:sp>
    </p:spTree>
    <p:extLst>
      <p:ext uri="{BB962C8B-B14F-4D97-AF65-F5344CB8AC3E}">
        <p14:creationId xmlns:p14="http://schemas.microsoft.com/office/powerpoint/2010/main" val="3032573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Make our Guests understand we want them here</a:t>
            </a:r>
            <a:endParaRPr lang="en-US" dirty="0"/>
          </a:p>
        </p:txBody>
      </p:sp>
      <p:sp>
        <p:nvSpPr>
          <p:cNvPr id="3" name="Content Placeholder 2"/>
          <p:cNvSpPr>
            <a:spLocks noGrp="1"/>
          </p:cNvSpPr>
          <p:nvPr>
            <p:ph idx="1"/>
          </p:nvPr>
        </p:nvSpPr>
        <p:spPr>
          <a:xfrm>
            <a:off x="609600" y="1863674"/>
            <a:ext cx="10972800" cy="4134172"/>
          </a:xfrm>
          <a:solidFill>
            <a:srgbClr val="7030A0"/>
          </a:solidFill>
        </p:spPr>
        <p:txBody>
          <a:bodyPr/>
          <a:lstStyle/>
          <a:p>
            <a:r>
              <a:rPr lang="en-US" dirty="0" smtClean="0">
                <a:solidFill>
                  <a:schemeClr val="bg2"/>
                </a:solidFill>
              </a:rPr>
              <a:t>Engage the Guest through eye contact, smile and speaking first</a:t>
            </a:r>
          </a:p>
          <a:p>
            <a:endParaRPr lang="en-US" sz="2000" dirty="0" smtClean="0">
              <a:solidFill>
                <a:schemeClr val="bg2"/>
              </a:solidFill>
            </a:endParaRPr>
          </a:p>
          <a:p>
            <a:r>
              <a:rPr lang="en-US" dirty="0" smtClean="0">
                <a:solidFill>
                  <a:schemeClr val="bg2"/>
                </a:solidFill>
              </a:rPr>
              <a:t>Welcome guest to Mammoth and ask “How may I help you?”</a:t>
            </a:r>
          </a:p>
          <a:p>
            <a:endParaRPr lang="en-US" sz="2000" dirty="0" smtClean="0">
              <a:solidFill>
                <a:schemeClr val="bg2"/>
              </a:solidFill>
            </a:endParaRPr>
          </a:p>
          <a:p>
            <a:r>
              <a:rPr lang="en-US" dirty="0" smtClean="0">
                <a:solidFill>
                  <a:schemeClr val="bg2"/>
                </a:solidFill>
              </a:rPr>
              <a:t>Thank our Guests for Choosing Mammoth</a:t>
            </a:r>
          </a:p>
          <a:p>
            <a:pPr marL="0" indent="0">
              <a:buNone/>
            </a:pPr>
            <a:endParaRPr lang="en-US" dirty="0"/>
          </a:p>
        </p:txBody>
      </p:sp>
    </p:spTree>
    <p:extLst>
      <p:ext uri="{BB962C8B-B14F-4D97-AF65-F5344CB8AC3E}">
        <p14:creationId xmlns:p14="http://schemas.microsoft.com/office/powerpoint/2010/main" val="1048929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Determine Desires and Promote Services</a:t>
            </a:r>
            <a:endParaRPr lang="en-US" dirty="0"/>
          </a:p>
        </p:txBody>
      </p:sp>
      <p:sp>
        <p:nvSpPr>
          <p:cNvPr id="3" name="Content Placeholder 2"/>
          <p:cNvSpPr>
            <a:spLocks noGrp="1"/>
          </p:cNvSpPr>
          <p:nvPr>
            <p:ph idx="1"/>
          </p:nvPr>
        </p:nvSpPr>
        <p:spPr>
          <a:solidFill>
            <a:schemeClr val="accent2">
              <a:lumMod val="75000"/>
            </a:schemeClr>
          </a:solidFill>
        </p:spPr>
        <p:txBody>
          <a:bodyPr/>
          <a:lstStyle/>
          <a:p>
            <a:r>
              <a:rPr lang="en-US" dirty="0" smtClean="0">
                <a:solidFill>
                  <a:schemeClr val="bg2"/>
                </a:solidFill>
              </a:rPr>
              <a:t>Use </a:t>
            </a:r>
            <a:r>
              <a:rPr lang="en-US" b="1" dirty="0" smtClean="0">
                <a:solidFill>
                  <a:schemeClr val="bg2"/>
                </a:solidFill>
              </a:rPr>
              <a:t>L.A.S.T. </a:t>
            </a:r>
            <a:r>
              <a:rPr lang="en-US" dirty="0" smtClean="0">
                <a:solidFill>
                  <a:schemeClr val="bg2"/>
                </a:solidFill>
              </a:rPr>
              <a:t>(Listen, Acknowledge, Solve and Thank) </a:t>
            </a:r>
          </a:p>
          <a:p>
            <a:r>
              <a:rPr lang="en-US" dirty="0" smtClean="0">
                <a:solidFill>
                  <a:schemeClr val="bg2"/>
                </a:solidFill>
              </a:rPr>
              <a:t>Use clues, such as what guests are wearing, to help guide ideas</a:t>
            </a:r>
          </a:p>
          <a:p>
            <a:r>
              <a:rPr lang="en-US" dirty="0" smtClean="0">
                <a:solidFill>
                  <a:schemeClr val="bg2"/>
                </a:solidFill>
              </a:rPr>
              <a:t>Focus on Mammoth Mountain Activities</a:t>
            </a:r>
          </a:p>
          <a:p>
            <a:pPr lvl="1"/>
            <a:r>
              <a:rPr lang="en-US" dirty="0" smtClean="0">
                <a:solidFill>
                  <a:schemeClr val="bg2"/>
                </a:solidFill>
              </a:rPr>
              <a:t>Suggesting activities beyond Mammoth Mountain are also great suggestions</a:t>
            </a:r>
          </a:p>
          <a:p>
            <a:r>
              <a:rPr lang="en-US" dirty="0" smtClean="0">
                <a:solidFill>
                  <a:schemeClr val="bg2"/>
                </a:solidFill>
              </a:rPr>
              <a:t>Know where to get answers when you are unsure</a:t>
            </a:r>
            <a:endParaRPr lang="en-US" dirty="0">
              <a:solidFill>
                <a:schemeClr val="bg2"/>
              </a:solidFill>
            </a:endParaRPr>
          </a:p>
        </p:txBody>
      </p:sp>
    </p:spTree>
    <p:extLst>
      <p:ext uri="{BB962C8B-B14F-4D97-AF65-F5344CB8AC3E}">
        <p14:creationId xmlns:p14="http://schemas.microsoft.com/office/powerpoint/2010/main" val="4031118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Your Best Judgment</a:t>
            </a:r>
            <a:endParaRPr lang="en-US" dirty="0"/>
          </a:p>
        </p:txBody>
      </p:sp>
      <p:sp>
        <p:nvSpPr>
          <p:cNvPr id="3" name="Content Placeholder 2"/>
          <p:cNvSpPr>
            <a:spLocks noGrp="1"/>
          </p:cNvSpPr>
          <p:nvPr>
            <p:ph idx="1"/>
          </p:nvPr>
        </p:nvSpPr>
        <p:spPr>
          <a:xfrm>
            <a:off x="609600" y="1724187"/>
            <a:ext cx="10972800" cy="4087677"/>
          </a:xfrm>
          <a:solidFill>
            <a:schemeClr val="accent5">
              <a:lumMod val="60000"/>
              <a:lumOff val="40000"/>
            </a:schemeClr>
          </a:solidFill>
        </p:spPr>
        <p:txBody>
          <a:bodyPr>
            <a:normAutofit/>
          </a:bodyPr>
          <a:lstStyle/>
          <a:p>
            <a:r>
              <a:rPr lang="en-US" sz="4500" dirty="0" smtClean="0"/>
              <a:t>What’s best for our Guests</a:t>
            </a:r>
          </a:p>
          <a:p>
            <a:endParaRPr lang="en-US" sz="2000" dirty="0" smtClean="0"/>
          </a:p>
          <a:p>
            <a:r>
              <a:rPr lang="en-US" sz="4500" dirty="0" smtClean="0"/>
              <a:t>What’s best for the Mountain</a:t>
            </a:r>
          </a:p>
          <a:p>
            <a:endParaRPr lang="en-US" sz="2000" dirty="0" smtClean="0"/>
          </a:p>
          <a:p>
            <a:r>
              <a:rPr lang="en-US" sz="4500" dirty="0" smtClean="0"/>
              <a:t>What’s best for You</a:t>
            </a:r>
            <a:endParaRPr lang="en-US" sz="4500" dirty="0"/>
          </a:p>
        </p:txBody>
      </p:sp>
    </p:spTree>
    <p:extLst>
      <p:ext uri="{BB962C8B-B14F-4D97-AF65-F5344CB8AC3E}">
        <p14:creationId xmlns:p14="http://schemas.microsoft.com/office/powerpoint/2010/main" val="318738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Have a plan, but adapt as necessary</a:t>
            </a:r>
            <a:endParaRPr lang="en-US" dirty="0"/>
          </a:p>
        </p:txBody>
      </p:sp>
      <p:sp>
        <p:nvSpPr>
          <p:cNvPr id="3" name="Content Placeholder 2"/>
          <p:cNvSpPr>
            <a:spLocks noGrp="1"/>
          </p:cNvSpPr>
          <p:nvPr>
            <p:ph idx="1"/>
          </p:nvPr>
        </p:nvSpPr>
        <p:spPr>
          <a:xfrm>
            <a:off x="609600" y="1677694"/>
            <a:ext cx="10972800" cy="4258158"/>
          </a:xfrm>
          <a:solidFill>
            <a:schemeClr val="accent6">
              <a:lumMod val="75000"/>
            </a:schemeClr>
          </a:solidFill>
          <a:ln>
            <a:solidFill>
              <a:schemeClr val="accent1"/>
            </a:solidFill>
          </a:ln>
        </p:spPr>
        <p:txBody>
          <a:bodyPr/>
          <a:lstStyle/>
          <a:p>
            <a:r>
              <a:rPr lang="en-US" dirty="0" smtClean="0"/>
              <a:t>Prepare your day, depending on your assignment</a:t>
            </a:r>
          </a:p>
          <a:p>
            <a:endParaRPr lang="en-US" sz="2000" dirty="0"/>
          </a:p>
          <a:p>
            <a:r>
              <a:rPr lang="en-US" dirty="0" smtClean="0"/>
              <a:t>Learn ways to solve problems using Mammoth Way standards for your assignment</a:t>
            </a:r>
          </a:p>
          <a:p>
            <a:endParaRPr lang="en-US" sz="2000" dirty="0" smtClean="0"/>
          </a:p>
          <a:p>
            <a:r>
              <a:rPr lang="en-US" dirty="0" smtClean="0"/>
              <a:t>Recognize new information can be used to adjust responses to guest’s needs</a:t>
            </a:r>
            <a:endParaRPr lang="en-US" dirty="0"/>
          </a:p>
        </p:txBody>
      </p:sp>
    </p:spTree>
    <p:extLst>
      <p:ext uri="{BB962C8B-B14F-4D97-AF65-F5344CB8AC3E}">
        <p14:creationId xmlns:p14="http://schemas.microsoft.com/office/powerpoint/2010/main" val="2422240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Focusing on our Guests Promotes Our Business </a:t>
            </a:r>
            <a:endParaRPr lang="en-US" dirty="0"/>
          </a:p>
        </p:txBody>
      </p:sp>
      <p:sp>
        <p:nvSpPr>
          <p:cNvPr id="3" name="Content Placeholder 2"/>
          <p:cNvSpPr>
            <a:spLocks noGrp="1"/>
          </p:cNvSpPr>
          <p:nvPr>
            <p:ph idx="1"/>
          </p:nvPr>
        </p:nvSpPr>
        <p:spPr>
          <a:solidFill>
            <a:schemeClr val="accent3">
              <a:lumMod val="75000"/>
            </a:schemeClr>
          </a:solidFill>
        </p:spPr>
        <p:txBody>
          <a:bodyPr>
            <a:normAutofit fontScale="92500" lnSpcReduction="10000"/>
          </a:bodyPr>
          <a:lstStyle/>
          <a:p>
            <a:r>
              <a:rPr lang="en-US" dirty="0" smtClean="0"/>
              <a:t>Build your Mammoth and local area knowledge to offer guests the best responses</a:t>
            </a:r>
          </a:p>
          <a:p>
            <a:endParaRPr lang="en-US" sz="2200" dirty="0" smtClean="0"/>
          </a:p>
          <a:p>
            <a:r>
              <a:rPr lang="en-US" dirty="0" smtClean="0"/>
              <a:t>Always focus on Safety </a:t>
            </a:r>
          </a:p>
          <a:p>
            <a:endParaRPr lang="en-US" sz="2200" dirty="0" smtClean="0"/>
          </a:p>
          <a:p>
            <a:r>
              <a:rPr lang="en-US" dirty="0"/>
              <a:t>Maintain flexibility to </a:t>
            </a:r>
            <a:r>
              <a:rPr lang="en-US" dirty="0" smtClean="0"/>
              <a:t>move wherever the guest needs are</a:t>
            </a:r>
            <a:endParaRPr lang="en-US" dirty="0"/>
          </a:p>
          <a:p>
            <a:endParaRPr lang="en-US" sz="2200" dirty="0" smtClean="0"/>
          </a:p>
          <a:p>
            <a:r>
              <a:rPr lang="en-US" dirty="0" smtClean="0"/>
              <a:t>Maintain efficiency, disengaging appropriately to provide assistance to as many guests as possible</a:t>
            </a:r>
          </a:p>
        </p:txBody>
      </p:sp>
    </p:spTree>
    <p:extLst>
      <p:ext uri="{BB962C8B-B14F-4D97-AF65-F5344CB8AC3E}">
        <p14:creationId xmlns:p14="http://schemas.microsoft.com/office/powerpoint/2010/main" val="3017381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Quiz</a:t>
            </a:r>
            <a:endParaRPr lang="en-US" b="1" dirty="0"/>
          </a:p>
        </p:txBody>
      </p:sp>
      <p:sp>
        <p:nvSpPr>
          <p:cNvPr id="3" name="Content Placeholder 2"/>
          <p:cNvSpPr>
            <a:spLocks noGrp="1"/>
          </p:cNvSpPr>
          <p:nvPr>
            <p:ph idx="1"/>
          </p:nvPr>
        </p:nvSpPr>
        <p:spPr>
          <a:xfrm>
            <a:off x="609600" y="1600201"/>
            <a:ext cx="10972800" cy="4525963"/>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p:spPr>
        <p:txBody>
          <a:bodyPr>
            <a:normAutofit fontScale="92500" lnSpcReduction="10000"/>
          </a:bodyPr>
          <a:lstStyle/>
          <a:p>
            <a:r>
              <a:rPr lang="en-US" dirty="0"/>
              <a:t>Have </a:t>
            </a:r>
            <a:r>
              <a:rPr lang="en-US" dirty="0" smtClean="0"/>
              <a:t>_____ </a:t>
            </a:r>
            <a:r>
              <a:rPr lang="en-US" dirty="0"/>
              <a:t>to ensure our </a:t>
            </a:r>
            <a:r>
              <a:rPr lang="en-US" dirty="0" smtClean="0"/>
              <a:t>______ </a:t>
            </a:r>
            <a:r>
              <a:rPr lang="en-US" dirty="0"/>
              <a:t>are having fun!</a:t>
            </a:r>
          </a:p>
          <a:p>
            <a:endParaRPr lang="en-US" sz="1000" dirty="0" smtClean="0"/>
          </a:p>
          <a:p>
            <a:r>
              <a:rPr lang="en-US" dirty="0" smtClean="0"/>
              <a:t>Ask guests “How _______ I help you?</a:t>
            </a:r>
          </a:p>
          <a:p>
            <a:endParaRPr lang="en-US" sz="1100" dirty="0" smtClean="0"/>
          </a:p>
          <a:p>
            <a:r>
              <a:rPr lang="en-US" dirty="0" smtClean="0"/>
              <a:t>Determining Desires and Promoting Services is initiated using __.__.__.__.</a:t>
            </a:r>
          </a:p>
          <a:p>
            <a:endParaRPr lang="en-US" sz="1100" dirty="0"/>
          </a:p>
          <a:p>
            <a:r>
              <a:rPr lang="en-US" dirty="0" smtClean="0"/>
              <a:t>Using your best judgment means determining</a:t>
            </a:r>
          </a:p>
          <a:p>
            <a:pPr lvl="1"/>
            <a:r>
              <a:rPr lang="en-US" dirty="0" smtClean="0"/>
              <a:t>What’s best for the _________</a:t>
            </a:r>
          </a:p>
          <a:p>
            <a:pPr lvl="1"/>
            <a:r>
              <a:rPr lang="en-US" dirty="0" smtClean="0"/>
              <a:t>What’s best for the _________</a:t>
            </a:r>
          </a:p>
          <a:p>
            <a:pPr lvl="1"/>
            <a:r>
              <a:rPr lang="en-US" dirty="0" smtClean="0"/>
              <a:t>What’s best for _______</a:t>
            </a:r>
          </a:p>
        </p:txBody>
      </p:sp>
    </p:spTree>
    <p:extLst>
      <p:ext uri="{BB962C8B-B14F-4D97-AF65-F5344CB8AC3E}">
        <p14:creationId xmlns:p14="http://schemas.microsoft.com/office/powerpoint/2010/main" val="266323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Quiz</a:t>
            </a:r>
            <a:endParaRPr lang="en-US" b="1" dirty="0"/>
          </a:p>
        </p:txBody>
      </p:sp>
      <p:sp>
        <p:nvSpPr>
          <p:cNvPr id="3" name="Content Placeholder 2"/>
          <p:cNvSpPr>
            <a:spLocks noGrp="1"/>
          </p:cNvSpPr>
          <p:nvPr>
            <p:ph idx="1"/>
          </p:nvPr>
        </p:nvSpPr>
        <p:spPr>
          <a:xfrm>
            <a:off x="609600" y="1600202"/>
            <a:ext cx="10972800" cy="4371974"/>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p:spPr>
        <p:txBody>
          <a:bodyPr>
            <a:normAutofit lnSpcReduction="10000"/>
          </a:bodyPr>
          <a:lstStyle/>
          <a:p>
            <a:r>
              <a:rPr lang="en-US" dirty="0" smtClean="0"/>
              <a:t>Have a _______, but _________ as necessary</a:t>
            </a:r>
          </a:p>
          <a:p>
            <a:endParaRPr lang="en-US" sz="1000" dirty="0" smtClean="0"/>
          </a:p>
          <a:p>
            <a:r>
              <a:rPr lang="en-US" dirty="0" smtClean="0"/>
              <a:t>Solve problems using __________ _____ standards</a:t>
            </a:r>
          </a:p>
          <a:p>
            <a:endParaRPr lang="en-US" sz="1000" dirty="0" smtClean="0"/>
          </a:p>
          <a:p>
            <a:r>
              <a:rPr lang="en-US" dirty="0" smtClean="0"/>
              <a:t>Build your Mammoth and _______ _______ knowledge to offer guests the best responses</a:t>
            </a:r>
          </a:p>
          <a:p>
            <a:endParaRPr lang="en-US" sz="1000" dirty="0" smtClean="0"/>
          </a:p>
          <a:p>
            <a:r>
              <a:rPr lang="en-US" dirty="0" smtClean="0"/>
              <a:t>Always focus on __________</a:t>
            </a:r>
          </a:p>
          <a:p>
            <a:endParaRPr lang="en-US" sz="1100" dirty="0" smtClean="0"/>
          </a:p>
          <a:p>
            <a:r>
              <a:rPr lang="en-US" dirty="0" smtClean="0"/>
              <a:t>Maintaining efficiency occurs when _____________ appropriately</a:t>
            </a:r>
          </a:p>
        </p:txBody>
      </p:sp>
    </p:spTree>
    <p:extLst>
      <p:ext uri="{BB962C8B-B14F-4D97-AF65-F5344CB8AC3E}">
        <p14:creationId xmlns:p14="http://schemas.microsoft.com/office/powerpoint/2010/main" val="1679945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552933"/>
            <a:ext cx="10972800" cy="2078123"/>
          </a:xfrm>
        </p:spPr>
        <p:txBody>
          <a:bodyPr>
            <a:normAutofit/>
          </a:bodyPr>
          <a:lstStyle/>
          <a:p>
            <a:r>
              <a:rPr lang="en-US" b="1" dirty="0">
                <a:effectLst>
                  <a:outerShdw blurRad="38100" dist="38100" dir="2700000" algn="tl">
                    <a:srgbClr val="000000">
                      <a:alpha val="43137"/>
                    </a:srgbClr>
                  </a:outerShdw>
                </a:effectLst>
              </a:rPr>
              <a:t>Mammoth Way</a:t>
            </a:r>
            <a:r>
              <a:rPr lang="en-US" b="1" dirty="0" smtClean="0">
                <a:effectLst>
                  <a:outerShdw blurRad="38100" dist="38100" dir="2700000" algn="tl">
                    <a:srgbClr val="000000">
                      <a:alpha val="43137"/>
                    </a:srgbClr>
                  </a:outerShdw>
                </a:effectLst>
              </a:rPr>
              <a:t/>
            </a:r>
            <a:br>
              <a:rPr lang="en-US" b="1" dirty="0" smtClean="0">
                <a:effectLst>
                  <a:outerShdw blurRad="38100" dist="38100" dir="2700000" algn="tl">
                    <a:srgbClr val="000000">
                      <a:alpha val="43137"/>
                    </a:srgbClr>
                  </a:outerShdw>
                </a:effectLst>
              </a:rPr>
            </a:br>
            <a:r>
              <a:rPr lang="en-US" b="1" dirty="0" smtClean="0">
                <a:effectLst>
                  <a:outerShdw blurRad="38100" dist="38100" dir="2700000" algn="tl">
                    <a:srgbClr val="000000">
                      <a:alpha val="43137"/>
                    </a:srgbClr>
                  </a:outerShdw>
                </a:effectLst>
              </a:rPr>
              <a:t>We </a:t>
            </a:r>
            <a:r>
              <a:rPr lang="en-US" b="1" dirty="0">
                <a:effectLst>
                  <a:outerShdw blurRad="38100" dist="38100" dir="2700000" algn="tl">
                    <a:srgbClr val="000000">
                      <a:alpha val="43137"/>
                    </a:srgbClr>
                  </a:outerShdw>
                </a:effectLst>
              </a:rPr>
              <a:t>succeed by utilizing </a:t>
            </a:r>
            <a:r>
              <a:rPr lang="en-US" b="1" dirty="0" smtClean="0">
                <a:effectLst>
                  <a:outerShdw blurRad="38100" dist="38100" dir="2700000" algn="tl">
                    <a:srgbClr val="000000">
                      <a:alpha val="43137"/>
                    </a:srgbClr>
                  </a:outerShdw>
                </a:effectLst>
              </a:rPr>
              <a:t>it!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69985" y="2915919"/>
            <a:ext cx="10972800" cy="3130824"/>
          </a:xfrm>
        </p:spPr>
        <p:txBody>
          <a:bodyPr/>
          <a:lstStyle/>
          <a:p>
            <a:pPr marL="0" indent="0">
              <a:buNone/>
            </a:pPr>
            <a:r>
              <a:rPr lang="en-US" dirty="0"/>
              <a:t>“The Mammoth Way is the cornerstone of our guest experience. Derived by looking thru the eyes of the guest, we identify touchpoints, standards, and success activities with programed and spontaneous measurement, feedback and celebration.”</a:t>
            </a:r>
          </a:p>
        </p:txBody>
      </p:sp>
    </p:spTree>
    <p:extLst>
      <p:ext uri="{BB962C8B-B14F-4D97-AF65-F5344CB8AC3E}">
        <p14:creationId xmlns:p14="http://schemas.microsoft.com/office/powerpoint/2010/main" val="600010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dirty="0" smtClean="0"/>
              <a:t>Mammoth Way – </a:t>
            </a:r>
            <a:r>
              <a:rPr lang="en-US" sz="3200" b="1" dirty="0" smtClean="0"/>
              <a:t>Guest Experience Trail</a:t>
            </a:r>
            <a:endParaRPr lang="en-US" dirty="0"/>
          </a:p>
        </p:txBody>
      </p:sp>
      <p:sp>
        <p:nvSpPr>
          <p:cNvPr id="3" name="Content Placeholder 2"/>
          <p:cNvSpPr>
            <a:spLocks noGrp="1"/>
          </p:cNvSpPr>
          <p:nvPr>
            <p:ph idx="1"/>
          </p:nvPr>
        </p:nvSpPr>
        <p:spPr>
          <a:xfrm>
            <a:off x="1649896" y="1600201"/>
            <a:ext cx="7692887" cy="4525963"/>
          </a:xfrm>
        </p:spPr>
        <p:txBody>
          <a:bodyPr>
            <a:normAutofit/>
          </a:bodyPr>
          <a:lstStyle/>
          <a:p>
            <a:endParaRPr lang="en-US" sz="4500" dirty="0"/>
          </a:p>
          <a:p>
            <a:endParaRPr lang="en-US" sz="4500" dirty="0" smtClean="0"/>
          </a:p>
          <a:p>
            <a:endParaRPr lang="en-US" sz="4500" dirty="0"/>
          </a:p>
        </p:txBody>
      </p:sp>
      <p:grpSp>
        <p:nvGrpSpPr>
          <p:cNvPr id="5" name="Group 4"/>
          <p:cNvGrpSpPr/>
          <p:nvPr/>
        </p:nvGrpSpPr>
        <p:grpSpPr>
          <a:xfrm>
            <a:off x="1513105" y="1607607"/>
            <a:ext cx="6639803" cy="4410141"/>
            <a:chOff x="2279189" y="1773240"/>
            <a:chExt cx="6639803" cy="4410141"/>
          </a:xfrm>
        </p:grpSpPr>
        <p:sp>
          <p:nvSpPr>
            <p:cNvPr id="6" name="Rectangle 5"/>
            <p:cNvSpPr/>
            <p:nvPr/>
          </p:nvSpPr>
          <p:spPr>
            <a:xfrm rot="5433213">
              <a:off x="2079979" y="2558529"/>
              <a:ext cx="910523"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Freeform 6"/>
            <p:cNvSpPr/>
            <p:nvPr/>
          </p:nvSpPr>
          <p:spPr>
            <a:xfrm>
              <a:off x="2327234" y="1873903"/>
              <a:ext cx="1092753" cy="655652"/>
            </a:xfrm>
            <a:custGeom>
              <a:avLst/>
              <a:gdLst>
                <a:gd name="connsiteX0" fmla="*/ 0 w 1092753"/>
                <a:gd name="connsiteY0" fmla="*/ 65565 h 655652"/>
                <a:gd name="connsiteX1" fmla="*/ 65565 w 1092753"/>
                <a:gd name="connsiteY1" fmla="*/ 0 h 655652"/>
                <a:gd name="connsiteX2" fmla="*/ 1027188 w 1092753"/>
                <a:gd name="connsiteY2" fmla="*/ 0 h 655652"/>
                <a:gd name="connsiteX3" fmla="*/ 1092753 w 1092753"/>
                <a:gd name="connsiteY3" fmla="*/ 65565 h 655652"/>
                <a:gd name="connsiteX4" fmla="*/ 1092753 w 1092753"/>
                <a:gd name="connsiteY4" fmla="*/ 590087 h 655652"/>
                <a:gd name="connsiteX5" fmla="*/ 1027188 w 1092753"/>
                <a:gd name="connsiteY5" fmla="*/ 655652 h 655652"/>
                <a:gd name="connsiteX6" fmla="*/ 65565 w 1092753"/>
                <a:gd name="connsiteY6" fmla="*/ 655652 h 655652"/>
                <a:gd name="connsiteX7" fmla="*/ 0 w 1092753"/>
                <a:gd name="connsiteY7" fmla="*/ 590087 h 655652"/>
                <a:gd name="connsiteX8" fmla="*/ 0 w 1092753"/>
                <a:gd name="connsiteY8" fmla="*/ 65565 h 65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753" h="655652">
                  <a:moveTo>
                    <a:pt x="0" y="65565"/>
                  </a:moveTo>
                  <a:cubicBezTo>
                    <a:pt x="0" y="29354"/>
                    <a:pt x="29354" y="0"/>
                    <a:pt x="65565" y="0"/>
                  </a:cubicBezTo>
                  <a:lnTo>
                    <a:pt x="1027188" y="0"/>
                  </a:lnTo>
                  <a:cubicBezTo>
                    <a:pt x="1063399" y="0"/>
                    <a:pt x="1092753" y="29354"/>
                    <a:pt x="1092753" y="65565"/>
                  </a:cubicBezTo>
                  <a:lnTo>
                    <a:pt x="1092753" y="590087"/>
                  </a:lnTo>
                  <a:cubicBezTo>
                    <a:pt x="1092753" y="626298"/>
                    <a:pt x="1063399" y="655652"/>
                    <a:pt x="1027188" y="655652"/>
                  </a:cubicBezTo>
                  <a:lnTo>
                    <a:pt x="65565" y="655652"/>
                  </a:lnTo>
                  <a:cubicBezTo>
                    <a:pt x="29354" y="655652"/>
                    <a:pt x="0" y="626298"/>
                    <a:pt x="0" y="590087"/>
                  </a:cubicBezTo>
                  <a:lnTo>
                    <a:pt x="0" y="65565"/>
                  </a:lnTo>
                  <a:close/>
                </a:path>
              </a:pathLst>
            </a:custGeom>
            <a:solidFill>
              <a:schemeClr val="bg2">
                <a:lumMod val="9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3493" tIns="53493" rIns="53493" bIns="53493" numCol="1" spcCol="1270" anchor="ctr" anchorCtr="0">
              <a:noAutofit/>
            </a:bodyPr>
            <a:lstStyle/>
            <a:p>
              <a:pPr lvl="0" algn="ctr" defTabSz="400050">
                <a:lnSpc>
                  <a:spcPct val="90000"/>
                </a:lnSpc>
                <a:spcBef>
                  <a:spcPct val="0"/>
                </a:spcBef>
                <a:spcAft>
                  <a:spcPct val="35000"/>
                </a:spcAft>
              </a:pPr>
              <a:r>
                <a:rPr lang="en-US" sz="900" kern="1200" baseline="0" dirty="0" smtClean="0">
                  <a:solidFill>
                    <a:schemeClr val="tx1"/>
                  </a:solidFill>
                </a:rPr>
                <a:t>800Mammoth or MammothMountain.com</a:t>
              </a:r>
            </a:p>
            <a:p>
              <a:pPr lvl="0" algn="ctr" defTabSz="400050">
                <a:lnSpc>
                  <a:spcPct val="90000"/>
                </a:lnSpc>
                <a:spcBef>
                  <a:spcPct val="0"/>
                </a:spcBef>
                <a:spcAft>
                  <a:spcPct val="35000"/>
                </a:spcAft>
              </a:pPr>
              <a:r>
                <a:rPr lang="en-US" sz="900" kern="1200" baseline="0" dirty="0" smtClean="0">
                  <a:solidFill>
                    <a:schemeClr val="tx1"/>
                  </a:solidFill>
                </a:rPr>
                <a:t>To Book</a:t>
              </a:r>
              <a:endParaRPr lang="en-US" sz="900" kern="1200" baseline="0" dirty="0">
                <a:solidFill>
                  <a:schemeClr val="tx1"/>
                </a:solidFill>
              </a:endParaRPr>
            </a:p>
          </p:txBody>
        </p:sp>
        <p:sp>
          <p:nvSpPr>
            <p:cNvPr id="8" name="Rectangle 7"/>
            <p:cNvSpPr/>
            <p:nvPr/>
          </p:nvSpPr>
          <p:spPr>
            <a:xfrm rot="5373267">
              <a:off x="2111848" y="3439933"/>
              <a:ext cx="844556"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Freeform 8"/>
            <p:cNvSpPr/>
            <p:nvPr/>
          </p:nvSpPr>
          <p:spPr>
            <a:xfrm>
              <a:off x="2327235" y="2814669"/>
              <a:ext cx="1092753" cy="655652"/>
            </a:xfrm>
            <a:custGeom>
              <a:avLst/>
              <a:gdLst>
                <a:gd name="connsiteX0" fmla="*/ 0 w 1092753"/>
                <a:gd name="connsiteY0" fmla="*/ 65565 h 655652"/>
                <a:gd name="connsiteX1" fmla="*/ 65565 w 1092753"/>
                <a:gd name="connsiteY1" fmla="*/ 0 h 655652"/>
                <a:gd name="connsiteX2" fmla="*/ 1027188 w 1092753"/>
                <a:gd name="connsiteY2" fmla="*/ 0 h 655652"/>
                <a:gd name="connsiteX3" fmla="*/ 1092753 w 1092753"/>
                <a:gd name="connsiteY3" fmla="*/ 65565 h 655652"/>
                <a:gd name="connsiteX4" fmla="*/ 1092753 w 1092753"/>
                <a:gd name="connsiteY4" fmla="*/ 590087 h 655652"/>
                <a:gd name="connsiteX5" fmla="*/ 1027188 w 1092753"/>
                <a:gd name="connsiteY5" fmla="*/ 655652 h 655652"/>
                <a:gd name="connsiteX6" fmla="*/ 65565 w 1092753"/>
                <a:gd name="connsiteY6" fmla="*/ 655652 h 655652"/>
                <a:gd name="connsiteX7" fmla="*/ 0 w 1092753"/>
                <a:gd name="connsiteY7" fmla="*/ 590087 h 655652"/>
                <a:gd name="connsiteX8" fmla="*/ 0 w 1092753"/>
                <a:gd name="connsiteY8" fmla="*/ 65565 h 65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753" h="655652">
                  <a:moveTo>
                    <a:pt x="0" y="65565"/>
                  </a:moveTo>
                  <a:cubicBezTo>
                    <a:pt x="0" y="29354"/>
                    <a:pt x="29354" y="0"/>
                    <a:pt x="65565" y="0"/>
                  </a:cubicBezTo>
                  <a:lnTo>
                    <a:pt x="1027188" y="0"/>
                  </a:lnTo>
                  <a:cubicBezTo>
                    <a:pt x="1063399" y="0"/>
                    <a:pt x="1092753" y="29354"/>
                    <a:pt x="1092753" y="65565"/>
                  </a:cubicBezTo>
                  <a:lnTo>
                    <a:pt x="1092753" y="590087"/>
                  </a:lnTo>
                  <a:cubicBezTo>
                    <a:pt x="1092753" y="626298"/>
                    <a:pt x="1063399" y="655652"/>
                    <a:pt x="1027188" y="655652"/>
                  </a:cubicBezTo>
                  <a:lnTo>
                    <a:pt x="65565" y="655652"/>
                  </a:lnTo>
                  <a:cubicBezTo>
                    <a:pt x="29354" y="655652"/>
                    <a:pt x="0" y="626298"/>
                    <a:pt x="0" y="590087"/>
                  </a:cubicBezTo>
                  <a:lnTo>
                    <a:pt x="0" y="65565"/>
                  </a:lnTo>
                  <a:close/>
                </a:path>
              </a:pathLst>
            </a:custGeom>
            <a:solidFill>
              <a:schemeClr val="accent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4923" tIns="64923" rIns="64923" bIns="64923" numCol="1" spcCol="1270" anchor="ctr" anchorCtr="0">
              <a:noAutofit/>
            </a:bodyPr>
            <a:lstStyle/>
            <a:p>
              <a:pPr lvl="0" algn="ctr" defTabSz="533400">
                <a:lnSpc>
                  <a:spcPct val="90000"/>
                </a:lnSpc>
                <a:spcBef>
                  <a:spcPct val="0"/>
                </a:spcBef>
                <a:spcAft>
                  <a:spcPct val="35000"/>
                </a:spcAft>
              </a:pPr>
              <a:r>
                <a:rPr lang="en-US" sz="1200" kern="1200" dirty="0"/>
                <a:t>Hotels</a:t>
              </a:r>
            </a:p>
          </p:txBody>
        </p:sp>
        <p:sp>
          <p:nvSpPr>
            <p:cNvPr id="10" name="Rectangle 9"/>
            <p:cNvSpPr/>
            <p:nvPr/>
          </p:nvSpPr>
          <p:spPr>
            <a:xfrm rot="5396932">
              <a:off x="2096773" y="4307283"/>
              <a:ext cx="886523"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1" name="Freeform 10"/>
            <p:cNvSpPr/>
            <p:nvPr/>
          </p:nvSpPr>
          <p:spPr>
            <a:xfrm>
              <a:off x="2327235" y="3715324"/>
              <a:ext cx="1249913" cy="613507"/>
            </a:xfrm>
            <a:custGeom>
              <a:avLst/>
              <a:gdLst>
                <a:gd name="connsiteX0" fmla="*/ 0 w 1249913"/>
                <a:gd name="connsiteY0" fmla="*/ 38344 h 613507"/>
                <a:gd name="connsiteX1" fmla="*/ 624957 w 1249913"/>
                <a:gd name="connsiteY1" fmla="*/ 38344 h 613507"/>
                <a:gd name="connsiteX2" fmla="*/ 1249913 w 1249913"/>
                <a:gd name="connsiteY2" fmla="*/ 38344 h 613507"/>
                <a:gd name="connsiteX3" fmla="*/ 1249913 w 1249913"/>
                <a:gd name="connsiteY3" fmla="*/ 575163 h 613507"/>
                <a:gd name="connsiteX4" fmla="*/ 624957 w 1249913"/>
                <a:gd name="connsiteY4" fmla="*/ 575163 h 613507"/>
                <a:gd name="connsiteX5" fmla="*/ 0 w 1249913"/>
                <a:gd name="connsiteY5" fmla="*/ 575163 h 613507"/>
                <a:gd name="connsiteX6" fmla="*/ 0 w 1249913"/>
                <a:gd name="connsiteY6" fmla="*/ 38344 h 613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9913" h="613507">
                  <a:moveTo>
                    <a:pt x="0" y="38344"/>
                  </a:moveTo>
                  <a:cubicBezTo>
                    <a:pt x="208319" y="-89470"/>
                    <a:pt x="416638" y="166158"/>
                    <a:pt x="624957" y="38344"/>
                  </a:cubicBezTo>
                  <a:cubicBezTo>
                    <a:pt x="833275" y="-89470"/>
                    <a:pt x="1041594" y="166158"/>
                    <a:pt x="1249913" y="38344"/>
                  </a:cubicBezTo>
                  <a:lnTo>
                    <a:pt x="1249913" y="575163"/>
                  </a:lnTo>
                  <a:cubicBezTo>
                    <a:pt x="1041594" y="702977"/>
                    <a:pt x="833275" y="447349"/>
                    <a:pt x="624957" y="575163"/>
                  </a:cubicBezTo>
                  <a:cubicBezTo>
                    <a:pt x="416638" y="702977"/>
                    <a:pt x="208319" y="447349"/>
                    <a:pt x="0" y="575163"/>
                  </a:cubicBezTo>
                  <a:lnTo>
                    <a:pt x="0" y="38344"/>
                  </a:lnTo>
                  <a:close/>
                </a:path>
              </a:pathLst>
            </a:custGeom>
            <a:solidFill>
              <a:schemeClr val="accent2"/>
            </a:solidFill>
            <a:ln w="12700">
              <a:solidFill>
                <a:schemeClr val="lt1">
                  <a:hueOff val="0"/>
                  <a:satOff val="0"/>
                  <a:lumOff val="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14788" rIns="38100" bIns="114788" numCol="1" spcCol="1270" anchor="ctr" anchorCtr="0">
              <a:noAutofit/>
              <a:scene3d>
                <a:camera prst="orthographicFront"/>
                <a:lightRig rig="threePt" dir="t"/>
              </a:scene3d>
              <a:sp3d extrusionH="50800"/>
            </a:bodyPr>
            <a:lstStyle/>
            <a:p>
              <a:pPr lvl="0" algn="ctr" defTabSz="444500">
                <a:lnSpc>
                  <a:spcPct val="90000"/>
                </a:lnSpc>
                <a:spcBef>
                  <a:spcPct val="0"/>
                </a:spcBef>
                <a:spcAft>
                  <a:spcPct val="35000"/>
                </a:spcAft>
              </a:pPr>
              <a:r>
                <a:rPr lang="en-US" sz="1000" b="1" kern="1200" dirty="0" smtClean="0">
                  <a:solidFill>
                    <a:schemeClr val="bg1"/>
                  </a:solidFill>
                </a:rPr>
                <a:t>Transportation</a:t>
              </a:r>
              <a:endParaRPr lang="en-US" sz="1500" b="1" kern="1200" dirty="0">
                <a:solidFill>
                  <a:srgbClr val="FF0000"/>
                </a:solidFill>
              </a:endParaRPr>
            </a:p>
          </p:txBody>
        </p:sp>
        <p:sp>
          <p:nvSpPr>
            <p:cNvPr id="12" name="Rectangle 11"/>
            <p:cNvSpPr/>
            <p:nvPr/>
          </p:nvSpPr>
          <p:spPr>
            <a:xfrm rot="5363517">
              <a:off x="2072549" y="5229020"/>
              <a:ext cx="957004"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Freeform 12"/>
            <p:cNvSpPr/>
            <p:nvPr/>
          </p:nvSpPr>
          <p:spPr>
            <a:xfrm>
              <a:off x="2296605" y="4589477"/>
              <a:ext cx="1319708" cy="699718"/>
            </a:xfrm>
            <a:custGeom>
              <a:avLst/>
              <a:gdLst>
                <a:gd name="connsiteX0" fmla="*/ 0 w 1553786"/>
                <a:gd name="connsiteY0" fmla="*/ 43732 h 699718"/>
                <a:gd name="connsiteX1" fmla="*/ 776893 w 1553786"/>
                <a:gd name="connsiteY1" fmla="*/ 43732 h 699718"/>
                <a:gd name="connsiteX2" fmla="*/ 1553786 w 1553786"/>
                <a:gd name="connsiteY2" fmla="*/ 43732 h 699718"/>
                <a:gd name="connsiteX3" fmla="*/ 1553786 w 1553786"/>
                <a:gd name="connsiteY3" fmla="*/ 655986 h 699718"/>
                <a:gd name="connsiteX4" fmla="*/ 776893 w 1553786"/>
                <a:gd name="connsiteY4" fmla="*/ 655986 h 699718"/>
                <a:gd name="connsiteX5" fmla="*/ 0 w 1553786"/>
                <a:gd name="connsiteY5" fmla="*/ 655986 h 699718"/>
                <a:gd name="connsiteX6" fmla="*/ 0 w 1553786"/>
                <a:gd name="connsiteY6" fmla="*/ 43732 h 699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3786" h="699718">
                  <a:moveTo>
                    <a:pt x="0" y="43732"/>
                  </a:moveTo>
                  <a:cubicBezTo>
                    <a:pt x="258964" y="-102042"/>
                    <a:pt x="517929" y="189507"/>
                    <a:pt x="776893" y="43732"/>
                  </a:cubicBezTo>
                  <a:cubicBezTo>
                    <a:pt x="1035857" y="-102042"/>
                    <a:pt x="1294822" y="189507"/>
                    <a:pt x="1553786" y="43732"/>
                  </a:cubicBezTo>
                  <a:lnTo>
                    <a:pt x="1553786" y="655986"/>
                  </a:lnTo>
                  <a:cubicBezTo>
                    <a:pt x="1294822" y="801760"/>
                    <a:pt x="1035857" y="510211"/>
                    <a:pt x="776893" y="655986"/>
                  </a:cubicBezTo>
                  <a:cubicBezTo>
                    <a:pt x="517929" y="801760"/>
                    <a:pt x="258964" y="510211"/>
                    <a:pt x="0" y="655986"/>
                  </a:cubicBezTo>
                  <a:lnTo>
                    <a:pt x="0" y="43732"/>
                  </a:lnTo>
                  <a:close/>
                </a:path>
              </a:pathLst>
            </a:custGeom>
            <a:solidFill>
              <a:srgbClr val="7030A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0480" tIns="117945" rIns="30480" bIns="117945" numCol="1" spcCol="1270" anchor="ctr" anchorCtr="0">
              <a:noAutofit/>
            </a:bodyPr>
            <a:lstStyle/>
            <a:p>
              <a:pPr lvl="0" algn="ctr" defTabSz="355600">
                <a:lnSpc>
                  <a:spcPct val="90000"/>
                </a:lnSpc>
                <a:spcBef>
                  <a:spcPct val="0"/>
                </a:spcBef>
                <a:spcAft>
                  <a:spcPct val="35000"/>
                </a:spcAft>
              </a:pPr>
              <a:r>
                <a:rPr lang="en-US" sz="1000" kern="1200" dirty="0" smtClean="0"/>
                <a:t>Front Line Loading/Unloading</a:t>
              </a:r>
              <a:r>
                <a:rPr lang="en-US" sz="1500" b="1" kern="1200" dirty="0" smtClean="0">
                  <a:solidFill>
                    <a:srgbClr val="FF0000"/>
                  </a:solidFill>
                </a:rPr>
                <a:t>*</a:t>
              </a:r>
              <a:endParaRPr lang="en-US" sz="1500" b="1" kern="1200" dirty="0">
                <a:solidFill>
                  <a:srgbClr val="FF0000"/>
                </a:solidFill>
              </a:endParaRPr>
            </a:p>
          </p:txBody>
        </p:sp>
        <p:sp>
          <p:nvSpPr>
            <p:cNvPr id="14" name="Rectangle 13"/>
            <p:cNvSpPr/>
            <p:nvPr/>
          </p:nvSpPr>
          <p:spPr>
            <a:xfrm rot="21530775">
              <a:off x="2555936" y="5688368"/>
              <a:ext cx="1899821"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Rectangle 15"/>
            <p:cNvSpPr/>
            <p:nvPr/>
          </p:nvSpPr>
          <p:spPr>
            <a:xfrm rot="16201613">
              <a:off x="3564511" y="4773234"/>
              <a:ext cx="1787480"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8" name="Rectangle 17"/>
            <p:cNvSpPr/>
            <p:nvPr/>
          </p:nvSpPr>
          <p:spPr>
            <a:xfrm rot="5478306">
              <a:off x="4034659" y="4298240"/>
              <a:ext cx="833374"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Rectangle 19"/>
            <p:cNvSpPr/>
            <p:nvPr/>
          </p:nvSpPr>
          <p:spPr>
            <a:xfrm rot="16198505">
              <a:off x="3599585" y="3872914"/>
              <a:ext cx="1683809"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4" name="Rectangle 23"/>
            <p:cNvSpPr/>
            <p:nvPr/>
          </p:nvSpPr>
          <p:spPr>
            <a:xfrm rot="50575">
              <a:off x="4478928" y="1983897"/>
              <a:ext cx="1782974"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6" name="Rectangle 25"/>
            <p:cNvSpPr/>
            <p:nvPr/>
          </p:nvSpPr>
          <p:spPr>
            <a:xfrm rot="5469263">
              <a:off x="5842115" y="2412190"/>
              <a:ext cx="826627"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8" name="Rectangle 27"/>
            <p:cNvSpPr/>
            <p:nvPr/>
          </p:nvSpPr>
          <p:spPr>
            <a:xfrm rot="5372865">
              <a:off x="5849584" y="3175017"/>
              <a:ext cx="808003"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en-US" dirty="0"/>
            </a:p>
          </p:txBody>
        </p:sp>
        <p:sp>
          <p:nvSpPr>
            <p:cNvPr id="29" name="Freeform 28"/>
            <p:cNvSpPr/>
            <p:nvPr/>
          </p:nvSpPr>
          <p:spPr>
            <a:xfrm>
              <a:off x="2279189" y="5429379"/>
              <a:ext cx="1297718" cy="704265"/>
            </a:xfrm>
            <a:custGeom>
              <a:avLst/>
              <a:gdLst>
                <a:gd name="connsiteX0" fmla="*/ 0 w 1092753"/>
                <a:gd name="connsiteY0" fmla="*/ 40978 h 655652"/>
                <a:gd name="connsiteX1" fmla="*/ 546377 w 1092753"/>
                <a:gd name="connsiteY1" fmla="*/ 40978 h 655652"/>
                <a:gd name="connsiteX2" fmla="*/ 1092753 w 1092753"/>
                <a:gd name="connsiteY2" fmla="*/ 40978 h 655652"/>
                <a:gd name="connsiteX3" fmla="*/ 1092753 w 1092753"/>
                <a:gd name="connsiteY3" fmla="*/ 614674 h 655652"/>
                <a:gd name="connsiteX4" fmla="*/ 546377 w 1092753"/>
                <a:gd name="connsiteY4" fmla="*/ 614674 h 655652"/>
                <a:gd name="connsiteX5" fmla="*/ 0 w 1092753"/>
                <a:gd name="connsiteY5" fmla="*/ 614674 h 655652"/>
                <a:gd name="connsiteX6" fmla="*/ 0 w 1092753"/>
                <a:gd name="connsiteY6" fmla="*/ 40978 h 65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2753" h="655652">
                  <a:moveTo>
                    <a:pt x="0" y="40978"/>
                  </a:moveTo>
                  <a:cubicBezTo>
                    <a:pt x="182126" y="-95616"/>
                    <a:pt x="364251" y="177572"/>
                    <a:pt x="546377" y="40978"/>
                  </a:cubicBezTo>
                  <a:cubicBezTo>
                    <a:pt x="728502" y="-95616"/>
                    <a:pt x="910628" y="177572"/>
                    <a:pt x="1092753" y="40978"/>
                  </a:cubicBezTo>
                  <a:lnTo>
                    <a:pt x="1092753" y="614674"/>
                  </a:lnTo>
                  <a:cubicBezTo>
                    <a:pt x="910628" y="751268"/>
                    <a:pt x="728502" y="478080"/>
                    <a:pt x="546377" y="614674"/>
                  </a:cubicBezTo>
                  <a:cubicBezTo>
                    <a:pt x="364251" y="751268"/>
                    <a:pt x="182126" y="478080"/>
                    <a:pt x="0" y="614674"/>
                  </a:cubicBezTo>
                  <a:lnTo>
                    <a:pt x="0" y="40978"/>
                  </a:lnTo>
                  <a:close/>
                </a:path>
              </a:pathLst>
            </a:custGeom>
            <a:solidFill>
              <a:srgbClr val="9C229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20057" rIns="38100" bIns="120056" numCol="1" spcCol="1270" anchor="ctr" anchorCtr="0">
              <a:noAutofit/>
            </a:bodyPr>
            <a:lstStyle/>
            <a:p>
              <a:pPr lvl="0" algn="ctr" defTabSz="444500">
                <a:lnSpc>
                  <a:spcPct val="90000"/>
                </a:lnSpc>
                <a:spcBef>
                  <a:spcPct val="0"/>
                </a:spcBef>
                <a:spcAft>
                  <a:spcPct val="35000"/>
                </a:spcAft>
              </a:pPr>
              <a:r>
                <a:rPr lang="en-US" sz="1000" kern="1200" dirty="0" smtClean="0"/>
                <a:t>Supersigns and Wayfinding</a:t>
              </a:r>
              <a:endParaRPr lang="en-US" sz="1500" b="1" kern="1200" dirty="0">
                <a:solidFill>
                  <a:srgbClr val="FF0000"/>
                </a:solidFill>
              </a:endParaRPr>
            </a:p>
          </p:txBody>
        </p:sp>
        <p:sp>
          <p:nvSpPr>
            <p:cNvPr id="30" name="Rectangle 29"/>
            <p:cNvSpPr/>
            <p:nvPr/>
          </p:nvSpPr>
          <p:spPr>
            <a:xfrm rot="5300553">
              <a:off x="5836274" y="4070704"/>
              <a:ext cx="863278"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2" name="Rectangle 31"/>
            <p:cNvSpPr/>
            <p:nvPr/>
          </p:nvSpPr>
          <p:spPr>
            <a:xfrm rot="5299142">
              <a:off x="5729694" y="5074946"/>
              <a:ext cx="1134694"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4" name="Rectangle 33"/>
            <p:cNvSpPr/>
            <p:nvPr/>
          </p:nvSpPr>
          <p:spPr>
            <a:xfrm rot="20825">
              <a:off x="6313665" y="5652648"/>
              <a:ext cx="1956476"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5" name="Freeform 34"/>
            <p:cNvSpPr/>
            <p:nvPr/>
          </p:nvSpPr>
          <p:spPr>
            <a:xfrm>
              <a:off x="4119573" y="4271700"/>
              <a:ext cx="1180616" cy="786035"/>
            </a:xfrm>
            <a:custGeom>
              <a:avLst/>
              <a:gdLst>
                <a:gd name="connsiteX0" fmla="*/ 0 w 1067565"/>
                <a:gd name="connsiteY0" fmla="*/ 49127 h 786035"/>
                <a:gd name="connsiteX1" fmla="*/ 533783 w 1067565"/>
                <a:gd name="connsiteY1" fmla="*/ 49127 h 786035"/>
                <a:gd name="connsiteX2" fmla="*/ 1067565 w 1067565"/>
                <a:gd name="connsiteY2" fmla="*/ 49127 h 786035"/>
                <a:gd name="connsiteX3" fmla="*/ 1067565 w 1067565"/>
                <a:gd name="connsiteY3" fmla="*/ 736908 h 786035"/>
                <a:gd name="connsiteX4" fmla="*/ 533783 w 1067565"/>
                <a:gd name="connsiteY4" fmla="*/ 736908 h 786035"/>
                <a:gd name="connsiteX5" fmla="*/ 0 w 1067565"/>
                <a:gd name="connsiteY5" fmla="*/ 736908 h 786035"/>
                <a:gd name="connsiteX6" fmla="*/ 0 w 1067565"/>
                <a:gd name="connsiteY6" fmla="*/ 49127 h 78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7565" h="786035">
                  <a:moveTo>
                    <a:pt x="0" y="49127"/>
                  </a:moveTo>
                  <a:cubicBezTo>
                    <a:pt x="177928" y="-114630"/>
                    <a:pt x="355855" y="212884"/>
                    <a:pt x="533783" y="49127"/>
                  </a:cubicBezTo>
                  <a:cubicBezTo>
                    <a:pt x="711710" y="-114630"/>
                    <a:pt x="889638" y="212884"/>
                    <a:pt x="1067565" y="49127"/>
                  </a:cubicBezTo>
                  <a:lnTo>
                    <a:pt x="1067565" y="736908"/>
                  </a:lnTo>
                  <a:cubicBezTo>
                    <a:pt x="889638" y="900665"/>
                    <a:pt x="711710" y="573151"/>
                    <a:pt x="533783" y="736908"/>
                  </a:cubicBezTo>
                  <a:cubicBezTo>
                    <a:pt x="355855" y="900665"/>
                    <a:pt x="177928" y="573151"/>
                    <a:pt x="0" y="736908"/>
                  </a:cubicBezTo>
                  <a:lnTo>
                    <a:pt x="0" y="49127"/>
                  </a:lnTo>
                  <a:close/>
                </a:path>
              </a:pathLst>
            </a:custGeom>
            <a:solidFill>
              <a:schemeClr val="accent3">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36354" rIns="38100" bIns="136354" numCol="1" spcCol="1270" anchor="ctr" anchorCtr="0">
              <a:noAutofit/>
            </a:bodyPr>
            <a:lstStyle/>
            <a:p>
              <a:pPr lvl="0" algn="ctr" defTabSz="444500">
                <a:lnSpc>
                  <a:spcPct val="90000"/>
                </a:lnSpc>
                <a:spcBef>
                  <a:spcPct val="0"/>
                </a:spcBef>
                <a:spcAft>
                  <a:spcPct val="35000"/>
                </a:spcAft>
              </a:pPr>
              <a:r>
                <a:rPr lang="en-US" sz="1000" dirty="0" smtClean="0"/>
                <a:t>Tickets</a:t>
              </a:r>
              <a:r>
                <a:rPr lang="en-US" sz="1500" b="1" kern="1200" dirty="0" smtClean="0">
                  <a:solidFill>
                    <a:srgbClr val="FF0000"/>
                  </a:solidFill>
                </a:rPr>
                <a:t>*</a:t>
              </a:r>
              <a:endParaRPr lang="en-US" sz="1500" b="1" kern="1200" dirty="0">
                <a:solidFill>
                  <a:srgbClr val="FF0000"/>
                </a:solidFill>
              </a:endParaRPr>
            </a:p>
          </p:txBody>
        </p:sp>
        <p:sp>
          <p:nvSpPr>
            <p:cNvPr id="36" name="Rectangle 35"/>
            <p:cNvSpPr/>
            <p:nvPr/>
          </p:nvSpPr>
          <p:spPr>
            <a:xfrm rot="16200000">
              <a:off x="7855582" y="5240134"/>
              <a:ext cx="832981"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38" name="Rectangle 37"/>
            <p:cNvSpPr/>
            <p:nvPr/>
          </p:nvSpPr>
          <p:spPr>
            <a:xfrm rot="16105112">
              <a:off x="7807824" y="4366875"/>
              <a:ext cx="903561"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0" name="Rectangle 39"/>
            <p:cNvSpPr/>
            <p:nvPr/>
          </p:nvSpPr>
          <p:spPr>
            <a:xfrm rot="16246316">
              <a:off x="7767230" y="3423121"/>
              <a:ext cx="972919"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2" name="Rectangle 41"/>
            <p:cNvSpPr/>
            <p:nvPr/>
          </p:nvSpPr>
          <p:spPr>
            <a:xfrm rot="16199049">
              <a:off x="7808003" y="2480382"/>
              <a:ext cx="908569"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4" name="Freeform 43"/>
            <p:cNvSpPr/>
            <p:nvPr/>
          </p:nvSpPr>
          <p:spPr>
            <a:xfrm>
              <a:off x="7577364" y="1773240"/>
              <a:ext cx="1341628" cy="795325"/>
            </a:xfrm>
            <a:custGeom>
              <a:avLst/>
              <a:gdLst>
                <a:gd name="connsiteX0" fmla="*/ 0 w 1341628"/>
                <a:gd name="connsiteY0" fmla="*/ 49708 h 795325"/>
                <a:gd name="connsiteX1" fmla="*/ 670814 w 1341628"/>
                <a:gd name="connsiteY1" fmla="*/ 49708 h 795325"/>
                <a:gd name="connsiteX2" fmla="*/ 1341628 w 1341628"/>
                <a:gd name="connsiteY2" fmla="*/ 49708 h 795325"/>
                <a:gd name="connsiteX3" fmla="*/ 1341628 w 1341628"/>
                <a:gd name="connsiteY3" fmla="*/ 745617 h 795325"/>
                <a:gd name="connsiteX4" fmla="*/ 670814 w 1341628"/>
                <a:gd name="connsiteY4" fmla="*/ 745617 h 795325"/>
                <a:gd name="connsiteX5" fmla="*/ 0 w 1341628"/>
                <a:gd name="connsiteY5" fmla="*/ 745617 h 795325"/>
                <a:gd name="connsiteX6" fmla="*/ 0 w 1341628"/>
                <a:gd name="connsiteY6" fmla="*/ 49708 h 7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1628" h="795325">
                  <a:moveTo>
                    <a:pt x="0" y="49708"/>
                  </a:moveTo>
                  <a:cubicBezTo>
                    <a:pt x="223605" y="-115985"/>
                    <a:pt x="447209" y="215401"/>
                    <a:pt x="670814" y="49708"/>
                  </a:cubicBezTo>
                  <a:cubicBezTo>
                    <a:pt x="894419" y="-115985"/>
                    <a:pt x="1118023" y="215401"/>
                    <a:pt x="1341628" y="49708"/>
                  </a:cubicBezTo>
                  <a:lnTo>
                    <a:pt x="1341628" y="745617"/>
                  </a:lnTo>
                  <a:cubicBezTo>
                    <a:pt x="1118023" y="911310"/>
                    <a:pt x="894419" y="579924"/>
                    <a:pt x="670814" y="745617"/>
                  </a:cubicBezTo>
                  <a:cubicBezTo>
                    <a:pt x="447209" y="911310"/>
                    <a:pt x="223605" y="579924"/>
                    <a:pt x="0" y="745617"/>
                  </a:cubicBezTo>
                  <a:lnTo>
                    <a:pt x="0" y="49708"/>
                  </a:lnTo>
                  <a:close/>
                </a:path>
              </a:pathLst>
            </a:custGeom>
            <a:solidFill>
              <a:srgbClr val="0070C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1910" tIns="141326" rIns="41910" bIns="141326" numCol="1" spcCol="1270" anchor="ctr" anchorCtr="0">
              <a:noAutofit/>
            </a:bodyPr>
            <a:lstStyle/>
            <a:p>
              <a:pPr lvl="0" algn="ctr" defTabSz="488950">
                <a:lnSpc>
                  <a:spcPct val="90000"/>
                </a:lnSpc>
                <a:spcBef>
                  <a:spcPct val="0"/>
                </a:spcBef>
                <a:spcAft>
                  <a:spcPct val="35000"/>
                </a:spcAft>
              </a:pPr>
              <a:r>
                <a:rPr lang="en-US" sz="1100" kern="1200" dirty="0" smtClean="0"/>
                <a:t>Woolly and the Great Memories made</a:t>
              </a:r>
              <a:r>
                <a:rPr lang="en-US" sz="1500" b="1" kern="1200" dirty="0" smtClean="0">
                  <a:solidFill>
                    <a:srgbClr val="FF0000"/>
                  </a:solidFill>
                </a:rPr>
                <a:t>*</a:t>
              </a:r>
              <a:r>
                <a:rPr lang="en-US" sz="1100" kern="1200" dirty="0" smtClean="0"/>
                <a:t> </a:t>
              </a:r>
              <a:endParaRPr lang="en-US" sz="1100" kern="1200" dirty="0"/>
            </a:p>
          </p:txBody>
        </p:sp>
        <p:sp>
          <p:nvSpPr>
            <p:cNvPr id="19" name="Freeform 18"/>
            <p:cNvSpPr/>
            <p:nvPr/>
          </p:nvSpPr>
          <p:spPr>
            <a:xfrm>
              <a:off x="5877348" y="3531641"/>
              <a:ext cx="1214574" cy="728731"/>
            </a:xfrm>
            <a:custGeom>
              <a:avLst/>
              <a:gdLst>
                <a:gd name="connsiteX0" fmla="*/ 0 w 1214574"/>
                <a:gd name="connsiteY0" fmla="*/ 45546 h 728731"/>
                <a:gd name="connsiteX1" fmla="*/ 607287 w 1214574"/>
                <a:gd name="connsiteY1" fmla="*/ 45546 h 728731"/>
                <a:gd name="connsiteX2" fmla="*/ 1214574 w 1214574"/>
                <a:gd name="connsiteY2" fmla="*/ 45546 h 728731"/>
                <a:gd name="connsiteX3" fmla="*/ 1214574 w 1214574"/>
                <a:gd name="connsiteY3" fmla="*/ 683185 h 728731"/>
                <a:gd name="connsiteX4" fmla="*/ 607287 w 1214574"/>
                <a:gd name="connsiteY4" fmla="*/ 683185 h 728731"/>
                <a:gd name="connsiteX5" fmla="*/ 0 w 1214574"/>
                <a:gd name="connsiteY5" fmla="*/ 683185 h 728731"/>
                <a:gd name="connsiteX6" fmla="*/ 0 w 1214574"/>
                <a:gd name="connsiteY6" fmla="*/ 45546 h 7287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4574" h="728731">
                  <a:moveTo>
                    <a:pt x="0" y="45546"/>
                  </a:moveTo>
                  <a:cubicBezTo>
                    <a:pt x="202429" y="-106273"/>
                    <a:pt x="404858" y="197365"/>
                    <a:pt x="607287" y="45546"/>
                  </a:cubicBezTo>
                  <a:cubicBezTo>
                    <a:pt x="809716" y="-106273"/>
                    <a:pt x="1012145" y="197365"/>
                    <a:pt x="1214574" y="45546"/>
                  </a:cubicBezTo>
                  <a:lnTo>
                    <a:pt x="1214574" y="683185"/>
                  </a:lnTo>
                  <a:cubicBezTo>
                    <a:pt x="1012145" y="835004"/>
                    <a:pt x="809716" y="531366"/>
                    <a:pt x="607287" y="683185"/>
                  </a:cubicBezTo>
                  <a:cubicBezTo>
                    <a:pt x="404858" y="835004"/>
                    <a:pt x="202429" y="531366"/>
                    <a:pt x="0" y="683185"/>
                  </a:cubicBezTo>
                  <a:lnTo>
                    <a:pt x="0" y="45546"/>
                  </a:lnTo>
                  <a:close/>
                </a:path>
              </a:pathLst>
            </a:custGeom>
            <a:solidFill>
              <a:schemeClr val="accent3">
                <a:lumMod val="75000"/>
                <a:lumOff val="2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4290" tIns="125381" rIns="34290" bIns="125381" numCol="1" spcCol="1270" anchor="ctr" anchorCtr="0">
              <a:noAutofit/>
            </a:bodyPr>
            <a:lstStyle/>
            <a:p>
              <a:pPr lvl="0" algn="ctr" defTabSz="400050">
                <a:lnSpc>
                  <a:spcPct val="90000"/>
                </a:lnSpc>
                <a:spcBef>
                  <a:spcPct val="0"/>
                </a:spcBef>
                <a:spcAft>
                  <a:spcPct val="35000"/>
                </a:spcAft>
              </a:pPr>
              <a:r>
                <a:rPr lang="en-US" sz="1100" kern="1200" dirty="0" smtClean="0"/>
                <a:t>Activities</a:t>
              </a:r>
              <a:r>
                <a:rPr lang="en-US" sz="1500" b="1" kern="1200" dirty="0" smtClean="0">
                  <a:solidFill>
                    <a:srgbClr val="FF0000"/>
                  </a:solidFill>
                </a:rPr>
                <a:t>*</a:t>
              </a:r>
              <a:endParaRPr lang="en-US" sz="1500" b="1" kern="1200" dirty="0">
                <a:solidFill>
                  <a:srgbClr val="FF0000"/>
                </a:solidFill>
              </a:endParaRPr>
            </a:p>
          </p:txBody>
        </p:sp>
        <p:sp>
          <p:nvSpPr>
            <p:cNvPr id="15" name="Freeform 14"/>
            <p:cNvSpPr/>
            <p:nvPr/>
          </p:nvSpPr>
          <p:spPr>
            <a:xfrm>
              <a:off x="4111831" y="5417848"/>
              <a:ext cx="1237653" cy="765533"/>
            </a:xfrm>
            <a:custGeom>
              <a:avLst/>
              <a:gdLst>
                <a:gd name="connsiteX0" fmla="*/ 0 w 1237653"/>
                <a:gd name="connsiteY0" fmla="*/ 47846 h 765533"/>
                <a:gd name="connsiteX1" fmla="*/ 618827 w 1237653"/>
                <a:gd name="connsiteY1" fmla="*/ 47846 h 765533"/>
                <a:gd name="connsiteX2" fmla="*/ 1237653 w 1237653"/>
                <a:gd name="connsiteY2" fmla="*/ 47846 h 765533"/>
                <a:gd name="connsiteX3" fmla="*/ 1237653 w 1237653"/>
                <a:gd name="connsiteY3" fmla="*/ 717687 h 765533"/>
                <a:gd name="connsiteX4" fmla="*/ 618827 w 1237653"/>
                <a:gd name="connsiteY4" fmla="*/ 717687 h 765533"/>
                <a:gd name="connsiteX5" fmla="*/ 0 w 1237653"/>
                <a:gd name="connsiteY5" fmla="*/ 717687 h 765533"/>
                <a:gd name="connsiteX6" fmla="*/ 0 w 1237653"/>
                <a:gd name="connsiteY6" fmla="*/ 47846 h 765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7653" h="765533">
                  <a:moveTo>
                    <a:pt x="0" y="47846"/>
                  </a:moveTo>
                  <a:cubicBezTo>
                    <a:pt x="206276" y="-111640"/>
                    <a:pt x="412551" y="207332"/>
                    <a:pt x="618827" y="47846"/>
                  </a:cubicBezTo>
                  <a:cubicBezTo>
                    <a:pt x="825102" y="-111640"/>
                    <a:pt x="1031378" y="207332"/>
                    <a:pt x="1237653" y="47846"/>
                  </a:cubicBezTo>
                  <a:lnTo>
                    <a:pt x="1237653" y="717687"/>
                  </a:lnTo>
                  <a:cubicBezTo>
                    <a:pt x="1031378" y="877173"/>
                    <a:pt x="825102" y="558201"/>
                    <a:pt x="618827" y="717687"/>
                  </a:cubicBezTo>
                  <a:cubicBezTo>
                    <a:pt x="412551" y="877173"/>
                    <a:pt x="206276" y="558201"/>
                    <a:pt x="0" y="717687"/>
                  </a:cubicBezTo>
                  <a:lnTo>
                    <a:pt x="0" y="47846"/>
                  </a:lnTo>
                  <a:close/>
                </a:path>
              </a:pathLst>
            </a:custGeom>
            <a:solidFill>
              <a:schemeClr val="accent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33792" rIns="38100" bIns="133792" numCol="1" spcCol="1270" anchor="ctr" anchorCtr="0">
              <a:noAutofit/>
            </a:bodyPr>
            <a:lstStyle/>
            <a:p>
              <a:pPr lvl="0" algn="ctr" defTabSz="444500">
                <a:lnSpc>
                  <a:spcPct val="90000"/>
                </a:lnSpc>
                <a:spcBef>
                  <a:spcPct val="0"/>
                </a:spcBef>
                <a:spcAft>
                  <a:spcPct val="35000"/>
                </a:spcAft>
              </a:pPr>
              <a:r>
                <a:rPr lang="en-US" sz="1000" kern="1200" dirty="0" smtClean="0"/>
                <a:t>Entry Points</a:t>
              </a:r>
              <a:endParaRPr lang="en-US" sz="1500" b="1" kern="1200" dirty="0">
                <a:solidFill>
                  <a:srgbClr val="FF0000"/>
                </a:solidFill>
              </a:endParaRPr>
            </a:p>
          </p:txBody>
        </p:sp>
        <p:sp>
          <p:nvSpPr>
            <p:cNvPr id="22" name="Rectangle 21"/>
            <p:cNvSpPr/>
            <p:nvPr/>
          </p:nvSpPr>
          <p:spPr>
            <a:xfrm rot="16306070">
              <a:off x="3932327" y="2500950"/>
              <a:ext cx="1055386" cy="98347"/>
            </a:xfrm>
            <a:prstGeom prst="rect">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Freeform 16"/>
            <p:cNvSpPr/>
            <p:nvPr/>
          </p:nvSpPr>
          <p:spPr>
            <a:xfrm>
              <a:off x="5947601" y="5311311"/>
              <a:ext cx="1205241" cy="762707"/>
            </a:xfrm>
            <a:custGeom>
              <a:avLst/>
              <a:gdLst>
                <a:gd name="connsiteX0" fmla="*/ 0 w 1271178"/>
                <a:gd name="connsiteY0" fmla="*/ 47669 h 762707"/>
                <a:gd name="connsiteX1" fmla="*/ 635589 w 1271178"/>
                <a:gd name="connsiteY1" fmla="*/ 47669 h 762707"/>
                <a:gd name="connsiteX2" fmla="*/ 1271178 w 1271178"/>
                <a:gd name="connsiteY2" fmla="*/ 47669 h 762707"/>
                <a:gd name="connsiteX3" fmla="*/ 1271178 w 1271178"/>
                <a:gd name="connsiteY3" fmla="*/ 715038 h 762707"/>
                <a:gd name="connsiteX4" fmla="*/ 635589 w 1271178"/>
                <a:gd name="connsiteY4" fmla="*/ 715038 h 762707"/>
                <a:gd name="connsiteX5" fmla="*/ 0 w 1271178"/>
                <a:gd name="connsiteY5" fmla="*/ 715038 h 762707"/>
                <a:gd name="connsiteX6" fmla="*/ 0 w 1271178"/>
                <a:gd name="connsiteY6" fmla="*/ 47669 h 762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1178" h="762707">
                  <a:moveTo>
                    <a:pt x="0" y="47669"/>
                  </a:moveTo>
                  <a:cubicBezTo>
                    <a:pt x="211863" y="-111228"/>
                    <a:pt x="423726" y="206566"/>
                    <a:pt x="635589" y="47669"/>
                  </a:cubicBezTo>
                  <a:cubicBezTo>
                    <a:pt x="847452" y="-111228"/>
                    <a:pt x="1059315" y="206566"/>
                    <a:pt x="1271178" y="47669"/>
                  </a:cubicBezTo>
                  <a:lnTo>
                    <a:pt x="1271178" y="715038"/>
                  </a:lnTo>
                  <a:cubicBezTo>
                    <a:pt x="1059315" y="873935"/>
                    <a:pt x="847452" y="556141"/>
                    <a:pt x="635589" y="715038"/>
                  </a:cubicBezTo>
                  <a:cubicBezTo>
                    <a:pt x="423726" y="873935"/>
                    <a:pt x="211863" y="556141"/>
                    <a:pt x="0" y="715038"/>
                  </a:cubicBezTo>
                  <a:lnTo>
                    <a:pt x="0" y="47669"/>
                  </a:lnTo>
                  <a:close/>
                </a:path>
              </a:pathLst>
            </a:cu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4290" tIns="129628" rIns="34290" bIns="129628" numCol="1" spcCol="1270" anchor="ctr" anchorCtr="0">
              <a:noAutofit/>
            </a:bodyPr>
            <a:lstStyle/>
            <a:p>
              <a:pPr lvl="0" algn="ctr" defTabSz="400050">
                <a:lnSpc>
                  <a:spcPct val="90000"/>
                </a:lnSpc>
                <a:spcBef>
                  <a:spcPct val="0"/>
                </a:spcBef>
                <a:spcAft>
                  <a:spcPct val="35000"/>
                </a:spcAft>
              </a:pPr>
              <a:r>
                <a:rPr lang="en-US" sz="900" kern="1200" dirty="0" smtClean="0"/>
                <a:t>Bus Lines</a:t>
              </a:r>
              <a:r>
                <a:rPr lang="en-US" sz="1500" b="1" kern="1200" dirty="0" smtClean="0">
                  <a:solidFill>
                    <a:srgbClr val="FF0000"/>
                  </a:solidFill>
                </a:rPr>
                <a:t>*</a:t>
              </a:r>
              <a:endParaRPr lang="en-US" sz="1500" b="1" kern="1200" dirty="0">
                <a:solidFill>
                  <a:srgbClr val="FF0000"/>
                </a:solidFill>
              </a:endParaRPr>
            </a:p>
          </p:txBody>
        </p:sp>
        <p:sp>
          <p:nvSpPr>
            <p:cNvPr id="27" name="Freeform 26"/>
            <p:cNvSpPr/>
            <p:nvPr/>
          </p:nvSpPr>
          <p:spPr>
            <a:xfrm>
              <a:off x="4002610" y="1796059"/>
              <a:ext cx="1260459" cy="655652"/>
            </a:xfrm>
            <a:custGeom>
              <a:avLst/>
              <a:gdLst>
                <a:gd name="connsiteX0" fmla="*/ 0 w 1092753"/>
                <a:gd name="connsiteY0" fmla="*/ 40978 h 655652"/>
                <a:gd name="connsiteX1" fmla="*/ 546377 w 1092753"/>
                <a:gd name="connsiteY1" fmla="*/ 40978 h 655652"/>
                <a:gd name="connsiteX2" fmla="*/ 1092753 w 1092753"/>
                <a:gd name="connsiteY2" fmla="*/ 40978 h 655652"/>
                <a:gd name="connsiteX3" fmla="*/ 1092753 w 1092753"/>
                <a:gd name="connsiteY3" fmla="*/ 614674 h 655652"/>
                <a:gd name="connsiteX4" fmla="*/ 546377 w 1092753"/>
                <a:gd name="connsiteY4" fmla="*/ 614674 h 655652"/>
                <a:gd name="connsiteX5" fmla="*/ 0 w 1092753"/>
                <a:gd name="connsiteY5" fmla="*/ 614674 h 655652"/>
                <a:gd name="connsiteX6" fmla="*/ 0 w 1092753"/>
                <a:gd name="connsiteY6" fmla="*/ 40978 h 65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92753" h="655652">
                  <a:moveTo>
                    <a:pt x="0" y="40978"/>
                  </a:moveTo>
                  <a:cubicBezTo>
                    <a:pt x="182126" y="-95616"/>
                    <a:pt x="364251" y="177572"/>
                    <a:pt x="546377" y="40978"/>
                  </a:cubicBezTo>
                  <a:cubicBezTo>
                    <a:pt x="728502" y="-95616"/>
                    <a:pt x="910628" y="177572"/>
                    <a:pt x="1092753" y="40978"/>
                  </a:cubicBezTo>
                  <a:lnTo>
                    <a:pt x="1092753" y="614674"/>
                  </a:lnTo>
                  <a:cubicBezTo>
                    <a:pt x="910628" y="751268"/>
                    <a:pt x="728502" y="478080"/>
                    <a:pt x="546377" y="614674"/>
                  </a:cubicBezTo>
                  <a:cubicBezTo>
                    <a:pt x="364251" y="751268"/>
                    <a:pt x="182126" y="478080"/>
                    <a:pt x="0" y="614674"/>
                  </a:cubicBezTo>
                  <a:lnTo>
                    <a:pt x="0" y="40978"/>
                  </a:lnTo>
                  <a:close/>
                </a:path>
              </a:pathLst>
            </a:custGeom>
            <a:solidFill>
              <a:srgbClr val="00B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20057" rIns="38100" bIns="120056" numCol="1" spcCol="1270" anchor="ctr" anchorCtr="0">
              <a:noAutofit/>
            </a:bodyPr>
            <a:lstStyle/>
            <a:p>
              <a:pPr lvl="0" algn="ctr" defTabSz="444500">
                <a:lnSpc>
                  <a:spcPct val="90000"/>
                </a:lnSpc>
                <a:spcBef>
                  <a:spcPct val="0"/>
                </a:spcBef>
                <a:spcAft>
                  <a:spcPct val="35000"/>
                </a:spcAft>
              </a:pPr>
              <a:r>
                <a:rPr lang="en-US" sz="1000" kern="1200" dirty="0" smtClean="0"/>
                <a:t>Scenic Panorama Gondola</a:t>
              </a:r>
              <a:r>
                <a:rPr lang="en-US" sz="1500" b="1" kern="1200" dirty="0" smtClean="0">
                  <a:solidFill>
                    <a:srgbClr val="FF0000"/>
                  </a:solidFill>
                </a:rPr>
                <a:t>*</a:t>
              </a:r>
              <a:endParaRPr lang="en-US" sz="1500" b="1" kern="1200" dirty="0">
                <a:solidFill>
                  <a:srgbClr val="FF0000"/>
                </a:solidFill>
              </a:endParaRPr>
            </a:p>
          </p:txBody>
        </p:sp>
        <p:sp>
          <p:nvSpPr>
            <p:cNvPr id="33" name="Freeform 32"/>
            <p:cNvSpPr/>
            <p:nvPr/>
          </p:nvSpPr>
          <p:spPr>
            <a:xfrm>
              <a:off x="5822629" y="2605861"/>
              <a:ext cx="1379426" cy="955501"/>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00" h="21600">
                  <a:moveTo>
                    <a:pt x="10800" y="5800"/>
                  </a:moveTo>
                  <a:lnTo>
                    <a:pt x="14522" y="0"/>
                  </a:lnTo>
                  <a:cubicBezTo>
                    <a:pt x="14400" y="1775"/>
                    <a:pt x="14277" y="3550"/>
                    <a:pt x="14155" y="5325"/>
                  </a:cubicBezTo>
                  <a:lnTo>
                    <a:pt x="18380" y="4457"/>
                  </a:lnTo>
                  <a:lnTo>
                    <a:pt x="16702" y="7315"/>
                  </a:lnTo>
                  <a:lnTo>
                    <a:pt x="21097" y="8137"/>
                  </a:lnTo>
                  <a:lnTo>
                    <a:pt x="17607" y="10475"/>
                  </a:lnTo>
                  <a:lnTo>
                    <a:pt x="21600" y="13290"/>
                  </a:lnTo>
                  <a:lnTo>
                    <a:pt x="16837" y="12942"/>
                  </a:lnTo>
                  <a:lnTo>
                    <a:pt x="18145" y="18095"/>
                  </a:lnTo>
                  <a:lnTo>
                    <a:pt x="14020" y="14457"/>
                  </a:lnTo>
                  <a:lnTo>
                    <a:pt x="13247" y="19737"/>
                  </a:lnTo>
                  <a:lnTo>
                    <a:pt x="10532" y="14935"/>
                  </a:lnTo>
                  <a:lnTo>
                    <a:pt x="8485" y="21600"/>
                  </a:lnTo>
                  <a:cubicBezTo>
                    <a:pt x="8228" y="19609"/>
                    <a:pt x="7972" y="17618"/>
                    <a:pt x="7715" y="15627"/>
                  </a:cubicBezTo>
                  <a:lnTo>
                    <a:pt x="4762" y="17617"/>
                  </a:lnTo>
                  <a:lnTo>
                    <a:pt x="5667" y="13937"/>
                  </a:lnTo>
                  <a:lnTo>
                    <a:pt x="135" y="14587"/>
                  </a:lnTo>
                  <a:lnTo>
                    <a:pt x="3722" y="11775"/>
                  </a:lnTo>
                  <a:lnTo>
                    <a:pt x="0" y="8615"/>
                  </a:lnTo>
                  <a:lnTo>
                    <a:pt x="4627" y="7617"/>
                  </a:lnTo>
                  <a:lnTo>
                    <a:pt x="370" y="2295"/>
                  </a:lnTo>
                  <a:lnTo>
                    <a:pt x="7312" y="6320"/>
                  </a:lnTo>
                  <a:lnTo>
                    <a:pt x="8352" y="2295"/>
                  </a:lnTo>
                  <a:lnTo>
                    <a:pt x="10800" y="5800"/>
                  </a:lnTo>
                  <a:close/>
                </a:path>
              </a:pathLst>
            </a:custGeom>
            <a:solidFill>
              <a:schemeClr val="tx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33591" tIns="317673" rIns="350898" bIns="377082" numCol="1" spcCol="1270" anchor="ctr" anchorCtr="0">
              <a:noAutofit/>
            </a:bodyPr>
            <a:lstStyle/>
            <a:p>
              <a:pPr lvl="0" algn="ctr" defTabSz="444500">
                <a:lnSpc>
                  <a:spcPct val="90000"/>
                </a:lnSpc>
                <a:spcBef>
                  <a:spcPct val="0"/>
                </a:spcBef>
                <a:spcAft>
                  <a:spcPct val="35000"/>
                </a:spcAft>
              </a:pPr>
              <a:r>
                <a:rPr lang="en-US" sz="1000" b="1" kern="1200" dirty="0" smtClean="0"/>
                <a:t>Food</a:t>
              </a:r>
              <a:r>
                <a:rPr lang="en-US" sz="1000" kern="1200" dirty="0" smtClean="0"/>
                <a:t> &amp; Beverage</a:t>
              </a:r>
              <a:endParaRPr lang="en-US" sz="1500" kern="1200" dirty="0">
                <a:solidFill>
                  <a:srgbClr val="FF0000"/>
                </a:solidFill>
              </a:endParaRPr>
            </a:p>
          </p:txBody>
        </p:sp>
        <p:sp>
          <p:nvSpPr>
            <p:cNvPr id="23" name="Freeform 22"/>
            <p:cNvSpPr/>
            <p:nvPr/>
          </p:nvSpPr>
          <p:spPr>
            <a:xfrm>
              <a:off x="5877348" y="4388663"/>
              <a:ext cx="1467590" cy="880554"/>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00" h="21600">
                  <a:moveTo>
                    <a:pt x="10800" y="5800"/>
                  </a:moveTo>
                  <a:lnTo>
                    <a:pt x="14522" y="0"/>
                  </a:lnTo>
                  <a:cubicBezTo>
                    <a:pt x="14400" y="1775"/>
                    <a:pt x="14277" y="3550"/>
                    <a:pt x="14155" y="5325"/>
                  </a:cubicBezTo>
                  <a:lnTo>
                    <a:pt x="18380" y="4457"/>
                  </a:lnTo>
                  <a:lnTo>
                    <a:pt x="16702" y="7315"/>
                  </a:lnTo>
                  <a:lnTo>
                    <a:pt x="21097" y="8137"/>
                  </a:lnTo>
                  <a:lnTo>
                    <a:pt x="17607" y="10475"/>
                  </a:lnTo>
                  <a:lnTo>
                    <a:pt x="21600" y="13290"/>
                  </a:lnTo>
                  <a:lnTo>
                    <a:pt x="16837" y="12942"/>
                  </a:lnTo>
                  <a:lnTo>
                    <a:pt x="18145" y="18095"/>
                  </a:lnTo>
                  <a:lnTo>
                    <a:pt x="14020" y="14457"/>
                  </a:lnTo>
                  <a:lnTo>
                    <a:pt x="13247" y="19737"/>
                  </a:lnTo>
                  <a:lnTo>
                    <a:pt x="10532" y="14935"/>
                  </a:lnTo>
                  <a:lnTo>
                    <a:pt x="8485" y="21600"/>
                  </a:lnTo>
                  <a:cubicBezTo>
                    <a:pt x="8228" y="19609"/>
                    <a:pt x="7972" y="17618"/>
                    <a:pt x="7715" y="15627"/>
                  </a:cubicBezTo>
                  <a:lnTo>
                    <a:pt x="4762" y="17617"/>
                  </a:lnTo>
                  <a:lnTo>
                    <a:pt x="5667" y="13937"/>
                  </a:lnTo>
                  <a:lnTo>
                    <a:pt x="135" y="14587"/>
                  </a:lnTo>
                  <a:lnTo>
                    <a:pt x="3722" y="11775"/>
                  </a:lnTo>
                  <a:lnTo>
                    <a:pt x="0" y="8615"/>
                  </a:lnTo>
                  <a:lnTo>
                    <a:pt x="4627" y="7617"/>
                  </a:lnTo>
                  <a:lnTo>
                    <a:pt x="370" y="2295"/>
                  </a:lnTo>
                  <a:lnTo>
                    <a:pt x="7312" y="6320"/>
                  </a:lnTo>
                  <a:lnTo>
                    <a:pt x="8352" y="2295"/>
                  </a:lnTo>
                  <a:lnTo>
                    <a:pt x="10800" y="5800"/>
                  </a:lnTo>
                  <a:close/>
                </a:path>
              </a:pathLst>
            </a:custGeom>
            <a:solidFill>
              <a:srgbClr val="D632DA"/>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52477" tIns="295744" rIns="370890" bIns="350493" numCol="1" spcCol="1270" anchor="ctr" anchorCtr="0">
              <a:noAutofit/>
            </a:bodyPr>
            <a:lstStyle/>
            <a:p>
              <a:pPr lvl="0" algn="ctr" defTabSz="444500">
                <a:lnSpc>
                  <a:spcPct val="90000"/>
                </a:lnSpc>
                <a:spcBef>
                  <a:spcPct val="0"/>
                </a:spcBef>
                <a:spcAft>
                  <a:spcPct val="35000"/>
                </a:spcAft>
              </a:pPr>
              <a:r>
                <a:rPr lang="en-US" sz="1000" kern="1200" dirty="0" smtClean="0"/>
                <a:t>Retail</a:t>
              </a:r>
              <a:endParaRPr lang="en-US" sz="1500" b="1" kern="1200" dirty="0">
                <a:solidFill>
                  <a:schemeClr val="tx1"/>
                </a:solidFill>
              </a:endParaRPr>
            </a:p>
          </p:txBody>
        </p:sp>
        <p:sp>
          <p:nvSpPr>
            <p:cNvPr id="43" name="Freeform 42"/>
            <p:cNvSpPr/>
            <p:nvPr/>
          </p:nvSpPr>
          <p:spPr>
            <a:xfrm>
              <a:off x="5829107" y="1827963"/>
              <a:ext cx="1216191" cy="685877"/>
            </a:xfrm>
            <a:custGeom>
              <a:avLst/>
              <a:gdLst>
                <a:gd name="connsiteX0" fmla="*/ 0 w 1216191"/>
                <a:gd name="connsiteY0" fmla="*/ 42867 h 685877"/>
                <a:gd name="connsiteX1" fmla="*/ 608096 w 1216191"/>
                <a:gd name="connsiteY1" fmla="*/ 42867 h 685877"/>
                <a:gd name="connsiteX2" fmla="*/ 1216191 w 1216191"/>
                <a:gd name="connsiteY2" fmla="*/ 42867 h 685877"/>
                <a:gd name="connsiteX3" fmla="*/ 1216191 w 1216191"/>
                <a:gd name="connsiteY3" fmla="*/ 643010 h 685877"/>
                <a:gd name="connsiteX4" fmla="*/ 608096 w 1216191"/>
                <a:gd name="connsiteY4" fmla="*/ 643010 h 685877"/>
                <a:gd name="connsiteX5" fmla="*/ 0 w 1216191"/>
                <a:gd name="connsiteY5" fmla="*/ 643010 h 685877"/>
                <a:gd name="connsiteX6" fmla="*/ 0 w 1216191"/>
                <a:gd name="connsiteY6" fmla="*/ 42867 h 6858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6191" h="685877">
                  <a:moveTo>
                    <a:pt x="0" y="42867"/>
                  </a:moveTo>
                  <a:cubicBezTo>
                    <a:pt x="202699" y="-100024"/>
                    <a:pt x="405397" y="185758"/>
                    <a:pt x="608096" y="42867"/>
                  </a:cubicBezTo>
                  <a:cubicBezTo>
                    <a:pt x="810794" y="-100024"/>
                    <a:pt x="1013493" y="185758"/>
                    <a:pt x="1216191" y="42867"/>
                  </a:cubicBezTo>
                  <a:lnTo>
                    <a:pt x="1216191" y="643010"/>
                  </a:lnTo>
                  <a:cubicBezTo>
                    <a:pt x="1013493" y="785901"/>
                    <a:pt x="810794" y="500119"/>
                    <a:pt x="608096" y="643010"/>
                  </a:cubicBezTo>
                  <a:cubicBezTo>
                    <a:pt x="405397" y="785901"/>
                    <a:pt x="202699" y="500119"/>
                    <a:pt x="0" y="643010"/>
                  </a:cubicBezTo>
                  <a:lnTo>
                    <a:pt x="0" y="42867"/>
                  </a:lnTo>
                  <a:close/>
                </a:path>
              </a:pathLst>
            </a:custGeom>
            <a:solidFill>
              <a:schemeClr val="accent3">
                <a:lumMod val="50000"/>
                <a:lumOff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23835" rIns="38100" bIns="123835" numCol="1" spcCol="1270" anchor="ctr" anchorCtr="0">
              <a:noAutofit/>
            </a:bodyPr>
            <a:lstStyle/>
            <a:p>
              <a:pPr lvl="0" algn="ctr" defTabSz="444500">
                <a:lnSpc>
                  <a:spcPct val="90000"/>
                </a:lnSpc>
                <a:spcBef>
                  <a:spcPct val="0"/>
                </a:spcBef>
                <a:spcAft>
                  <a:spcPct val="35000"/>
                </a:spcAft>
              </a:pPr>
              <a:r>
                <a:rPr lang="en-US" sz="1000" kern="1200" dirty="0" smtClean="0">
                  <a:solidFill>
                    <a:schemeClr val="tx1"/>
                  </a:solidFill>
                </a:rPr>
                <a:t>Eleven53 Interpretive Center</a:t>
              </a:r>
              <a:r>
                <a:rPr lang="en-US" sz="1500" b="1" kern="1200" dirty="0" smtClean="0">
                  <a:solidFill>
                    <a:srgbClr val="FF0000"/>
                  </a:solidFill>
                </a:rPr>
                <a:t>*</a:t>
              </a:r>
              <a:endParaRPr lang="en-US" sz="1500" b="1" kern="1200" dirty="0">
                <a:solidFill>
                  <a:srgbClr val="FF0000"/>
                </a:solidFill>
              </a:endParaRPr>
            </a:p>
          </p:txBody>
        </p:sp>
        <p:sp>
          <p:nvSpPr>
            <p:cNvPr id="21" name="Freeform 20"/>
            <p:cNvSpPr/>
            <p:nvPr/>
          </p:nvSpPr>
          <p:spPr>
            <a:xfrm>
              <a:off x="4117375" y="2994156"/>
              <a:ext cx="1226506" cy="687838"/>
            </a:xfrm>
            <a:custGeom>
              <a:avLst/>
              <a:gdLst>
                <a:gd name="connsiteX0" fmla="*/ 0 w 1226506"/>
                <a:gd name="connsiteY0" fmla="*/ 42990 h 687838"/>
                <a:gd name="connsiteX1" fmla="*/ 613253 w 1226506"/>
                <a:gd name="connsiteY1" fmla="*/ 42990 h 687838"/>
                <a:gd name="connsiteX2" fmla="*/ 1226506 w 1226506"/>
                <a:gd name="connsiteY2" fmla="*/ 42990 h 687838"/>
                <a:gd name="connsiteX3" fmla="*/ 1226506 w 1226506"/>
                <a:gd name="connsiteY3" fmla="*/ 644848 h 687838"/>
                <a:gd name="connsiteX4" fmla="*/ 613253 w 1226506"/>
                <a:gd name="connsiteY4" fmla="*/ 644848 h 687838"/>
                <a:gd name="connsiteX5" fmla="*/ 0 w 1226506"/>
                <a:gd name="connsiteY5" fmla="*/ 644848 h 687838"/>
                <a:gd name="connsiteX6" fmla="*/ 0 w 1226506"/>
                <a:gd name="connsiteY6" fmla="*/ 42990 h 687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6506" h="687838">
                  <a:moveTo>
                    <a:pt x="0" y="42990"/>
                  </a:moveTo>
                  <a:cubicBezTo>
                    <a:pt x="204418" y="-100310"/>
                    <a:pt x="408835" y="186289"/>
                    <a:pt x="613253" y="42990"/>
                  </a:cubicBezTo>
                  <a:cubicBezTo>
                    <a:pt x="817671" y="-100310"/>
                    <a:pt x="1022088" y="186289"/>
                    <a:pt x="1226506" y="42990"/>
                  </a:cubicBezTo>
                  <a:lnTo>
                    <a:pt x="1226506" y="644848"/>
                  </a:lnTo>
                  <a:cubicBezTo>
                    <a:pt x="1022088" y="788148"/>
                    <a:pt x="817671" y="501549"/>
                    <a:pt x="613253" y="644848"/>
                  </a:cubicBezTo>
                  <a:cubicBezTo>
                    <a:pt x="408835" y="788148"/>
                    <a:pt x="204418" y="501549"/>
                    <a:pt x="0" y="644848"/>
                  </a:cubicBezTo>
                  <a:lnTo>
                    <a:pt x="0" y="42990"/>
                  </a:lnTo>
                  <a:close/>
                </a:path>
              </a:pathLst>
            </a:custGeom>
            <a:solidFill>
              <a:schemeClr val="tx2">
                <a:lumMod val="50000"/>
                <a:lumOff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4290" tIns="120270" rIns="34290" bIns="1202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kern="1200" dirty="0" smtClean="0"/>
                <a:t>Adventure Center</a:t>
              </a:r>
              <a:r>
                <a:rPr lang="en-US" sz="1500" b="1" kern="1200" dirty="0" smtClean="0">
                  <a:solidFill>
                    <a:srgbClr val="FF0000"/>
                  </a:solidFill>
                </a:rPr>
                <a:t>*</a:t>
              </a:r>
              <a:endParaRPr lang="en-US" sz="1500" b="1" kern="1200" dirty="0">
                <a:solidFill>
                  <a:srgbClr val="FF0000"/>
                </a:solidFill>
              </a:endParaRPr>
            </a:p>
          </p:txBody>
        </p:sp>
      </p:grpSp>
      <p:sp>
        <p:nvSpPr>
          <p:cNvPr id="45" name="Freeform 44"/>
          <p:cNvSpPr/>
          <p:nvPr/>
        </p:nvSpPr>
        <p:spPr>
          <a:xfrm>
            <a:off x="6996169" y="5122350"/>
            <a:ext cx="1180616" cy="786035"/>
          </a:xfrm>
          <a:custGeom>
            <a:avLst/>
            <a:gdLst>
              <a:gd name="connsiteX0" fmla="*/ 0 w 1067565"/>
              <a:gd name="connsiteY0" fmla="*/ 49127 h 786035"/>
              <a:gd name="connsiteX1" fmla="*/ 533783 w 1067565"/>
              <a:gd name="connsiteY1" fmla="*/ 49127 h 786035"/>
              <a:gd name="connsiteX2" fmla="*/ 1067565 w 1067565"/>
              <a:gd name="connsiteY2" fmla="*/ 49127 h 786035"/>
              <a:gd name="connsiteX3" fmla="*/ 1067565 w 1067565"/>
              <a:gd name="connsiteY3" fmla="*/ 736908 h 786035"/>
              <a:gd name="connsiteX4" fmla="*/ 533783 w 1067565"/>
              <a:gd name="connsiteY4" fmla="*/ 736908 h 786035"/>
              <a:gd name="connsiteX5" fmla="*/ 0 w 1067565"/>
              <a:gd name="connsiteY5" fmla="*/ 736908 h 786035"/>
              <a:gd name="connsiteX6" fmla="*/ 0 w 1067565"/>
              <a:gd name="connsiteY6" fmla="*/ 49127 h 78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7565" h="786035">
                <a:moveTo>
                  <a:pt x="0" y="49127"/>
                </a:moveTo>
                <a:cubicBezTo>
                  <a:pt x="177928" y="-114630"/>
                  <a:pt x="355855" y="212884"/>
                  <a:pt x="533783" y="49127"/>
                </a:cubicBezTo>
                <a:cubicBezTo>
                  <a:pt x="711710" y="-114630"/>
                  <a:pt x="889638" y="212884"/>
                  <a:pt x="1067565" y="49127"/>
                </a:cubicBezTo>
                <a:lnTo>
                  <a:pt x="1067565" y="736908"/>
                </a:lnTo>
                <a:cubicBezTo>
                  <a:pt x="889638" y="900665"/>
                  <a:pt x="711710" y="573151"/>
                  <a:pt x="533783" y="736908"/>
                </a:cubicBezTo>
                <a:cubicBezTo>
                  <a:pt x="355855" y="900665"/>
                  <a:pt x="177928" y="573151"/>
                  <a:pt x="0" y="736908"/>
                </a:cubicBezTo>
                <a:lnTo>
                  <a:pt x="0" y="49127"/>
                </a:lnTo>
                <a:close/>
              </a:path>
            </a:pathLst>
          </a:custGeom>
          <a:solidFill>
            <a:srgbClr val="00B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36354" rIns="38100" bIns="136354" numCol="1" spcCol="1270" anchor="ctr" anchorCtr="0">
            <a:noAutofit/>
          </a:bodyPr>
          <a:lstStyle/>
          <a:p>
            <a:pPr lvl="0" algn="ctr" defTabSz="444500">
              <a:lnSpc>
                <a:spcPct val="90000"/>
              </a:lnSpc>
              <a:spcBef>
                <a:spcPct val="0"/>
              </a:spcBef>
              <a:spcAft>
                <a:spcPct val="35000"/>
              </a:spcAft>
            </a:pPr>
            <a:r>
              <a:rPr lang="en-US" sz="1000" dirty="0" smtClean="0"/>
              <a:t>Mountain Center at the </a:t>
            </a:r>
            <a:r>
              <a:rPr lang="en-US" sz="900" dirty="0"/>
              <a:t>Village</a:t>
            </a:r>
            <a:r>
              <a:rPr lang="en-US" sz="1500" b="1" kern="1200" dirty="0" smtClean="0">
                <a:solidFill>
                  <a:srgbClr val="FF0000"/>
                </a:solidFill>
              </a:rPr>
              <a:t>*</a:t>
            </a:r>
            <a:endParaRPr lang="en-US" sz="1500" b="1" kern="1200" dirty="0">
              <a:solidFill>
                <a:srgbClr val="FF0000"/>
              </a:solidFill>
            </a:endParaRPr>
          </a:p>
        </p:txBody>
      </p:sp>
      <p:sp>
        <p:nvSpPr>
          <p:cNvPr id="85" name="Freeform 84"/>
          <p:cNvSpPr/>
          <p:nvPr/>
        </p:nvSpPr>
        <p:spPr>
          <a:xfrm>
            <a:off x="6838371" y="3683795"/>
            <a:ext cx="1379426" cy="1019587"/>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00" h="21600">
                <a:moveTo>
                  <a:pt x="10800" y="5800"/>
                </a:moveTo>
                <a:lnTo>
                  <a:pt x="14522" y="0"/>
                </a:lnTo>
                <a:cubicBezTo>
                  <a:pt x="14400" y="1775"/>
                  <a:pt x="14277" y="3550"/>
                  <a:pt x="14155" y="5325"/>
                </a:cubicBezTo>
                <a:lnTo>
                  <a:pt x="18380" y="4457"/>
                </a:lnTo>
                <a:lnTo>
                  <a:pt x="16702" y="7315"/>
                </a:lnTo>
                <a:lnTo>
                  <a:pt x="21097" y="8137"/>
                </a:lnTo>
                <a:lnTo>
                  <a:pt x="17607" y="10475"/>
                </a:lnTo>
                <a:lnTo>
                  <a:pt x="21600" y="13290"/>
                </a:lnTo>
                <a:lnTo>
                  <a:pt x="16837" y="12942"/>
                </a:lnTo>
                <a:lnTo>
                  <a:pt x="18145" y="18095"/>
                </a:lnTo>
                <a:lnTo>
                  <a:pt x="14020" y="14457"/>
                </a:lnTo>
                <a:lnTo>
                  <a:pt x="13247" y="19737"/>
                </a:lnTo>
                <a:lnTo>
                  <a:pt x="10532" y="14935"/>
                </a:lnTo>
                <a:lnTo>
                  <a:pt x="8485" y="21600"/>
                </a:lnTo>
                <a:cubicBezTo>
                  <a:pt x="8228" y="19609"/>
                  <a:pt x="7972" y="17618"/>
                  <a:pt x="7715" y="15627"/>
                </a:cubicBezTo>
                <a:lnTo>
                  <a:pt x="4762" y="17617"/>
                </a:lnTo>
                <a:lnTo>
                  <a:pt x="5667" y="13937"/>
                </a:lnTo>
                <a:lnTo>
                  <a:pt x="135" y="14587"/>
                </a:lnTo>
                <a:lnTo>
                  <a:pt x="3722" y="11775"/>
                </a:lnTo>
                <a:lnTo>
                  <a:pt x="0" y="8615"/>
                </a:lnTo>
                <a:lnTo>
                  <a:pt x="4627" y="7617"/>
                </a:lnTo>
                <a:lnTo>
                  <a:pt x="370" y="2295"/>
                </a:lnTo>
                <a:lnTo>
                  <a:pt x="7312" y="6320"/>
                </a:lnTo>
                <a:lnTo>
                  <a:pt x="8352" y="2295"/>
                </a:lnTo>
                <a:lnTo>
                  <a:pt x="10800" y="5800"/>
                </a:ln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33591" tIns="317673" rIns="350898" bIns="377082" numCol="1" spcCol="1270" anchor="ctr" anchorCtr="0">
            <a:noAutofit/>
          </a:bodyPr>
          <a:lstStyle/>
          <a:p>
            <a:pPr lvl="0" algn="ctr" defTabSz="444500">
              <a:lnSpc>
                <a:spcPct val="90000"/>
              </a:lnSpc>
              <a:spcBef>
                <a:spcPct val="0"/>
              </a:spcBef>
              <a:spcAft>
                <a:spcPct val="35000"/>
              </a:spcAft>
            </a:pPr>
            <a:r>
              <a:rPr lang="en-US" sz="1100" b="1" kern="1200" dirty="0" smtClean="0"/>
              <a:t>Town  Activities</a:t>
            </a:r>
            <a:endParaRPr lang="en-US" sz="1500" kern="1200" dirty="0">
              <a:solidFill>
                <a:srgbClr val="FF0000"/>
              </a:solidFill>
            </a:endParaRPr>
          </a:p>
        </p:txBody>
      </p:sp>
      <p:sp>
        <p:nvSpPr>
          <p:cNvPr id="86" name="Freeform 85"/>
          <p:cNvSpPr/>
          <p:nvPr/>
        </p:nvSpPr>
        <p:spPr>
          <a:xfrm>
            <a:off x="6853616" y="2565613"/>
            <a:ext cx="1379426" cy="955501"/>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00" h="21600">
                <a:moveTo>
                  <a:pt x="10800" y="5800"/>
                </a:moveTo>
                <a:lnTo>
                  <a:pt x="14522" y="0"/>
                </a:lnTo>
                <a:cubicBezTo>
                  <a:pt x="14400" y="1775"/>
                  <a:pt x="14277" y="3550"/>
                  <a:pt x="14155" y="5325"/>
                </a:cubicBezTo>
                <a:lnTo>
                  <a:pt x="18380" y="4457"/>
                </a:lnTo>
                <a:lnTo>
                  <a:pt x="16702" y="7315"/>
                </a:lnTo>
                <a:lnTo>
                  <a:pt x="21097" y="8137"/>
                </a:lnTo>
                <a:lnTo>
                  <a:pt x="17607" y="10475"/>
                </a:lnTo>
                <a:lnTo>
                  <a:pt x="21600" y="13290"/>
                </a:lnTo>
                <a:lnTo>
                  <a:pt x="16837" y="12942"/>
                </a:lnTo>
                <a:lnTo>
                  <a:pt x="18145" y="18095"/>
                </a:lnTo>
                <a:lnTo>
                  <a:pt x="14020" y="14457"/>
                </a:lnTo>
                <a:lnTo>
                  <a:pt x="13247" y="19737"/>
                </a:lnTo>
                <a:lnTo>
                  <a:pt x="10532" y="14935"/>
                </a:lnTo>
                <a:lnTo>
                  <a:pt x="8485" y="21600"/>
                </a:lnTo>
                <a:cubicBezTo>
                  <a:pt x="8228" y="19609"/>
                  <a:pt x="7972" y="17618"/>
                  <a:pt x="7715" y="15627"/>
                </a:cubicBezTo>
                <a:lnTo>
                  <a:pt x="4762" y="17617"/>
                </a:lnTo>
                <a:lnTo>
                  <a:pt x="5667" y="13937"/>
                </a:lnTo>
                <a:lnTo>
                  <a:pt x="135" y="14587"/>
                </a:lnTo>
                <a:lnTo>
                  <a:pt x="3722" y="11775"/>
                </a:lnTo>
                <a:lnTo>
                  <a:pt x="0" y="8615"/>
                </a:lnTo>
                <a:lnTo>
                  <a:pt x="4627" y="7617"/>
                </a:lnTo>
                <a:lnTo>
                  <a:pt x="370" y="2295"/>
                </a:lnTo>
                <a:lnTo>
                  <a:pt x="7312" y="6320"/>
                </a:lnTo>
                <a:lnTo>
                  <a:pt x="8352" y="2295"/>
                </a:lnTo>
                <a:lnTo>
                  <a:pt x="10800" y="5800"/>
                </a:lnTo>
                <a:close/>
              </a:path>
            </a:pathLst>
          </a:custGeom>
          <a:solidFill>
            <a:srgbClr val="7030A0"/>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33591" tIns="317673" rIns="350898" bIns="377082" numCol="1" spcCol="1270" anchor="ctr" anchorCtr="0">
            <a:noAutofit/>
          </a:bodyPr>
          <a:lstStyle/>
          <a:p>
            <a:pPr lvl="0" algn="ctr" defTabSz="444500">
              <a:lnSpc>
                <a:spcPct val="90000"/>
              </a:lnSpc>
              <a:spcBef>
                <a:spcPct val="0"/>
              </a:spcBef>
              <a:spcAft>
                <a:spcPct val="35000"/>
              </a:spcAft>
            </a:pPr>
            <a:r>
              <a:rPr lang="en-US" sz="1000" b="1" kern="1200" dirty="0" smtClean="0"/>
              <a:t>Tamarack</a:t>
            </a:r>
            <a:endParaRPr lang="en-US" sz="1500" kern="1200" dirty="0">
              <a:solidFill>
                <a:srgbClr val="FF0000"/>
              </a:solidFill>
            </a:endParaRPr>
          </a:p>
        </p:txBody>
      </p:sp>
      <p:sp>
        <p:nvSpPr>
          <p:cNvPr id="88" name="Freeform 87"/>
          <p:cNvSpPr/>
          <p:nvPr/>
        </p:nvSpPr>
        <p:spPr>
          <a:xfrm>
            <a:off x="8678123" y="4111602"/>
            <a:ext cx="453626" cy="348094"/>
          </a:xfrm>
          <a:custGeom>
            <a:avLst/>
            <a:gdLst>
              <a:gd name="connsiteX0" fmla="*/ 0 w 1092753"/>
              <a:gd name="connsiteY0" fmla="*/ 65565 h 655652"/>
              <a:gd name="connsiteX1" fmla="*/ 65565 w 1092753"/>
              <a:gd name="connsiteY1" fmla="*/ 0 h 655652"/>
              <a:gd name="connsiteX2" fmla="*/ 1027188 w 1092753"/>
              <a:gd name="connsiteY2" fmla="*/ 0 h 655652"/>
              <a:gd name="connsiteX3" fmla="*/ 1092753 w 1092753"/>
              <a:gd name="connsiteY3" fmla="*/ 65565 h 655652"/>
              <a:gd name="connsiteX4" fmla="*/ 1092753 w 1092753"/>
              <a:gd name="connsiteY4" fmla="*/ 590087 h 655652"/>
              <a:gd name="connsiteX5" fmla="*/ 1027188 w 1092753"/>
              <a:gd name="connsiteY5" fmla="*/ 655652 h 655652"/>
              <a:gd name="connsiteX6" fmla="*/ 65565 w 1092753"/>
              <a:gd name="connsiteY6" fmla="*/ 655652 h 655652"/>
              <a:gd name="connsiteX7" fmla="*/ 0 w 1092753"/>
              <a:gd name="connsiteY7" fmla="*/ 590087 h 655652"/>
              <a:gd name="connsiteX8" fmla="*/ 0 w 1092753"/>
              <a:gd name="connsiteY8" fmla="*/ 65565 h 65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2753" h="655652">
                <a:moveTo>
                  <a:pt x="0" y="65565"/>
                </a:moveTo>
                <a:cubicBezTo>
                  <a:pt x="0" y="29354"/>
                  <a:pt x="29354" y="0"/>
                  <a:pt x="65565" y="0"/>
                </a:cubicBezTo>
                <a:lnTo>
                  <a:pt x="1027188" y="0"/>
                </a:lnTo>
                <a:cubicBezTo>
                  <a:pt x="1063399" y="0"/>
                  <a:pt x="1092753" y="29354"/>
                  <a:pt x="1092753" y="65565"/>
                </a:cubicBezTo>
                <a:lnTo>
                  <a:pt x="1092753" y="590087"/>
                </a:lnTo>
                <a:cubicBezTo>
                  <a:pt x="1092753" y="626298"/>
                  <a:pt x="1063399" y="655652"/>
                  <a:pt x="1027188" y="655652"/>
                </a:cubicBezTo>
                <a:lnTo>
                  <a:pt x="65565" y="655652"/>
                </a:lnTo>
                <a:cubicBezTo>
                  <a:pt x="29354" y="655652"/>
                  <a:pt x="0" y="626298"/>
                  <a:pt x="0" y="590087"/>
                </a:cubicBezTo>
                <a:lnTo>
                  <a:pt x="0" y="65565"/>
                </a:lnTo>
                <a:close/>
              </a:path>
            </a:pathLst>
          </a:custGeom>
          <a:solidFill>
            <a:schemeClr val="tx2">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3493" tIns="53493" rIns="53493" bIns="53493" numCol="1" spcCol="1270" anchor="ctr" anchorCtr="0">
            <a:noAutofit/>
          </a:bodyPr>
          <a:lstStyle/>
          <a:p>
            <a:pPr lvl="0" algn="ctr" defTabSz="400050">
              <a:lnSpc>
                <a:spcPct val="90000"/>
              </a:lnSpc>
              <a:spcBef>
                <a:spcPct val="0"/>
              </a:spcBef>
              <a:spcAft>
                <a:spcPct val="35000"/>
              </a:spcAft>
            </a:pPr>
            <a:endParaRPr lang="en-US" sz="900" kern="1200" baseline="0" dirty="0">
              <a:solidFill>
                <a:schemeClr val="tx1"/>
              </a:solidFill>
            </a:endParaRPr>
          </a:p>
        </p:txBody>
      </p:sp>
      <p:sp>
        <p:nvSpPr>
          <p:cNvPr id="89" name="TextBox 88"/>
          <p:cNvSpPr txBox="1"/>
          <p:nvPr/>
        </p:nvSpPr>
        <p:spPr>
          <a:xfrm>
            <a:off x="9208464" y="2072076"/>
            <a:ext cx="2572172" cy="2677656"/>
          </a:xfrm>
          <a:prstGeom prst="rect">
            <a:avLst/>
          </a:prstGeom>
          <a:noFill/>
        </p:spPr>
        <p:txBody>
          <a:bodyPr wrap="square" rtlCol="0">
            <a:spAutoFit/>
          </a:bodyPr>
          <a:lstStyle/>
          <a:p>
            <a:pPr marL="171450" indent="-171450">
              <a:buFont typeface="Arial" panose="020B0604020202020204" pitchFamily="34" charset="0"/>
              <a:buChar char="•"/>
            </a:pPr>
            <a:endParaRPr lang="en-US" sz="1200" dirty="0" smtClean="0"/>
          </a:p>
          <a:p>
            <a:pPr marL="171450" indent="-171450">
              <a:buFont typeface="Arial" panose="020B0604020202020204" pitchFamily="34" charset="0"/>
              <a:buChar char="•"/>
            </a:pPr>
            <a:r>
              <a:rPr lang="en-US" sz="1200" dirty="0" smtClean="0"/>
              <a:t>Touchpoints where Hosts interact with guests </a:t>
            </a:r>
          </a:p>
          <a:p>
            <a:endParaRPr lang="en-US" sz="1200" dirty="0" smtClean="0"/>
          </a:p>
          <a:p>
            <a:pPr marL="171450" indent="-171450">
              <a:buFont typeface="Arial" panose="020B0604020202020204" pitchFamily="34" charset="0"/>
              <a:buChar char="•"/>
            </a:pPr>
            <a:r>
              <a:rPr lang="en-US" sz="1200" dirty="0" smtClean="0"/>
              <a:t>High Impact Guest Touchpoints with Host interactions</a:t>
            </a:r>
          </a:p>
          <a:p>
            <a:endParaRPr lang="en-US" sz="1200" dirty="0" smtClean="0"/>
          </a:p>
          <a:p>
            <a:pPr marL="171450" indent="-171450">
              <a:buFont typeface="Arial" panose="020B0604020202020204" pitchFamily="34" charset="0"/>
              <a:buChar char="•"/>
            </a:pPr>
            <a:r>
              <a:rPr lang="en-US" sz="1200" dirty="0" smtClean="0"/>
              <a:t>Touchpoints where Hosts hand off guests to employees working these areas</a:t>
            </a:r>
          </a:p>
          <a:p>
            <a:endParaRPr lang="en-US" sz="1200" dirty="0"/>
          </a:p>
          <a:p>
            <a:pPr marL="171450" indent="-171450">
              <a:buFont typeface="Arial" panose="020B0604020202020204" pitchFamily="34" charset="0"/>
              <a:buChar char="•"/>
            </a:pPr>
            <a:r>
              <a:rPr lang="en-US" sz="1200" dirty="0" smtClean="0"/>
              <a:t>Touchpoints where Hosts do not interact with guests</a:t>
            </a:r>
          </a:p>
          <a:p>
            <a:pPr algn="ctr"/>
            <a:endParaRPr lang="en-US" sz="1200" dirty="0"/>
          </a:p>
        </p:txBody>
      </p:sp>
      <p:sp>
        <p:nvSpPr>
          <p:cNvPr id="90" name="Freeform 89"/>
          <p:cNvSpPr/>
          <p:nvPr/>
        </p:nvSpPr>
        <p:spPr>
          <a:xfrm>
            <a:off x="8530566" y="3401567"/>
            <a:ext cx="753346" cy="591546"/>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00" h="21600">
                <a:moveTo>
                  <a:pt x="10800" y="5800"/>
                </a:moveTo>
                <a:lnTo>
                  <a:pt x="14522" y="0"/>
                </a:lnTo>
                <a:cubicBezTo>
                  <a:pt x="14400" y="1775"/>
                  <a:pt x="14277" y="3550"/>
                  <a:pt x="14155" y="5325"/>
                </a:cubicBezTo>
                <a:lnTo>
                  <a:pt x="18380" y="4457"/>
                </a:lnTo>
                <a:lnTo>
                  <a:pt x="16702" y="7315"/>
                </a:lnTo>
                <a:lnTo>
                  <a:pt x="21097" y="8137"/>
                </a:lnTo>
                <a:lnTo>
                  <a:pt x="17607" y="10475"/>
                </a:lnTo>
                <a:lnTo>
                  <a:pt x="21600" y="13290"/>
                </a:lnTo>
                <a:lnTo>
                  <a:pt x="16837" y="12942"/>
                </a:lnTo>
                <a:lnTo>
                  <a:pt x="18145" y="18095"/>
                </a:lnTo>
                <a:lnTo>
                  <a:pt x="14020" y="14457"/>
                </a:lnTo>
                <a:lnTo>
                  <a:pt x="13247" y="19737"/>
                </a:lnTo>
                <a:lnTo>
                  <a:pt x="10532" y="14935"/>
                </a:lnTo>
                <a:lnTo>
                  <a:pt x="8485" y="21600"/>
                </a:lnTo>
                <a:cubicBezTo>
                  <a:pt x="8228" y="19609"/>
                  <a:pt x="7972" y="17618"/>
                  <a:pt x="7715" y="15627"/>
                </a:cubicBezTo>
                <a:lnTo>
                  <a:pt x="4762" y="17617"/>
                </a:lnTo>
                <a:lnTo>
                  <a:pt x="5667" y="13937"/>
                </a:lnTo>
                <a:lnTo>
                  <a:pt x="135" y="14587"/>
                </a:lnTo>
                <a:lnTo>
                  <a:pt x="3722" y="11775"/>
                </a:lnTo>
                <a:lnTo>
                  <a:pt x="0" y="8615"/>
                </a:lnTo>
                <a:lnTo>
                  <a:pt x="4627" y="7617"/>
                </a:lnTo>
                <a:lnTo>
                  <a:pt x="370" y="2295"/>
                </a:lnTo>
                <a:lnTo>
                  <a:pt x="7312" y="6320"/>
                </a:lnTo>
                <a:lnTo>
                  <a:pt x="8352" y="2295"/>
                </a:lnTo>
                <a:lnTo>
                  <a:pt x="10800" y="5800"/>
                </a:lnTo>
                <a:close/>
              </a:path>
            </a:pathLst>
          </a:custGeom>
          <a:solidFill>
            <a:srgbClr val="7030A0"/>
          </a:solidFill>
          <a:ln>
            <a:solidFill>
              <a:schemeClr val="bg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33591" tIns="317673" rIns="350898" bIns="377082" numCol="1" spcCol="1270" anchor="ctr" anchorCtr="0">
            <a:noAutofit/>
          </a:bodyPr>
          <a:lstStyle/>
          <a:p>
            <a:pPr lvl="0" algn="ctr" defTabSz="444500">
              <a:lnSpc>
                <a:spcPct val="90000"/>
              </a:lnSpc>
              <a:spcBef>
                <a:spcPct val="0"/>
              </a:spcBef>
              <a:spcAft>
                <a:spcPct val="35000"/>
              </a:spcAft>
            </a:pPr>
            <a:endParaRPr lang="en-US" sz="1500" kern="1200" dirty="0">
              <a:solidFill>
                <a:srgbClr val="FF0000"/>
              </a:solidFill>
            </a:endParaRPr>
          </a:p>
        </p:txBody>
      </p:sp>
      <p:sp>
        <p:nvSpPr>
          <p:cNvPr id="91" name="Freeform 90"/>
          <p:cNvSpPr/>
          <p:nvPr/>
        </p:nvSpPr>
        <p:spPr>
          <a:xfrm>
            <a:off x="8636791" y="2868521"/>
            <a:ext cx="541903" cy="356944"/>
          </a:xfrm>
          <a:custGeom>
            <a:avLst/>
            <a:gdLst>
              <a:gd name="connsiteX0" fmla="*/ 0 w 1341628"/>
              <a:gd name="connsiteY0" fmla="*/ 49708 h 795325"/>
              <a:gd name="connsiteX1" fmla="*/ 670814 w 1341628"/>
              <a:gd name="connsiteY1" fmla="*/ 49708 h 795325"/>
              <a:gd name="connsiteX2" fmla="*/ 1341628 w 1341628"/>
              <a:gd name="connsiteY2" fmla="*/ 49708 h 795325"/>
              <a:gd name="connsiteX3" fmla="*/ 1341628 w 1341628"/>
              <a:gd name="connsiteY3" fmla="*/ 745617 h 795325"/>
              <a:gd name="connsiteX4" fmla="*/ 670814 w 1341628"/>
              <a:gd name="connsiteY4" fmla="*/ 745617 h 795325"/>
              <a:gd name="connsiteX5" fmla="*/ 0 w 1341628"/>
              <a:gd name="connsiteY5" fmla="*/ 745617 h 795325"/>
              <a:gd name="connsiteX6" fmla="*/ 0 w 1341628"/>
              <a:gd name="connsiteY6" fmla="*/ 49708 h 7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1628" h="795325">
                <a:moveTo>
                  <a:pt x="0" y="49708"/>
                </a:moveTo>
                <a:cubicBezTo>
                  <a:pt x="223605" y="-115985"/>
                  <a:pt x="447209" y="215401"/>
                  <a:pt x="670814" y="49708"/>
                </a:cubicBezTo>
                <a:cubicBezTo>
                  <a:pt x="894419" y="-115985"/>
                  <a:pt x="1118023" y="215401"/>
                  <a:pt x="1341628" y="49708"/>
                </a:cubicBezTo>
                <a:lnTo>
                  <a:pt x="1341628" y="745617"/>
                </a:lnTo>
                <a:cubicBezTo>
                  <a:pt x="1118023" y="911310"/>
                  <a:pt x="894419" y="579924"/>
                  <a:pt x="670814" y="745617"/>
                </a:cubicBezTo>
                <a:cubicBezTo>
                  <a:pt x="447209" y="911310"/>
                  <a:pt x="223605" y="579924"/>
                  <a:pt x="0" y="745617"/>
                </a:cubicBezTo>
                <a:lnTo>
                  <a:pt x="0" y="49708"/>
                </a:lnTo>
                <a:close/>
              </a:path>
            </a:pathLst>
          </a:cu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1910" tIns="141326" rIns="41910" bIns="141326" numCol="1" spcCol="1270" anchor="ctr" anchorCtr="0">
            <a:noAutofit/>
          </a:bodyPr>
          <a:lstStyle/>
          <a:p>
            <a:pPr lvl="0" algn="ctr" defTabSz="488950">
              <a:lnSpc>
                <a:spcPct val="90000"/>
              </a:lnSpc>
              <a:spcBef>
                <a:spcPct val="0"/>
              </a:spcBef>
              <a:spcAft>
                <a:spcPct val="35000"/>
              </a:spcAft>
            </a:pPr>
            <a:r>
              <a:rPr lang="en-US" sz="1500" b="1" kern="1200" dirty="0" smtClean="0">
                <a:solidFill>
                  <a:srgbClr val="FF0000"/>
                </a:solidFill>
              </a:rPr>
              <a:t>*</a:t>
            </a:r>
            <a:r>
              <a:rPr lang="en-US" sz="1100" kern="1200" dirty="0" smtClean="0"/>
              <a:t> </a:t>
            </a:r>
            <a:endParaRPr lang="en-US" sz="1100" kern="1200" dirty="0"/>
          </a:p>
        </p:txBody>
      </p:sp>
      <p:sp>
        <p:nvSpPr>
          <p:cNvPr id="92" name="Freeform 91"/>
          <p:cNvSpPr/>
          <p:nvPr/>
        </p:nvSpPr>
        <p:spPr>
          <a:xfrm>
            <a:off x="8648773" y="2316266"/>
            <a:ext cx="538998" cy="358856"/>
          </a:xfrm>
          <a:custGeom>
            <a:avLst/>
            <a:gdLst>
              <a:gd name="connsiteX0" fmla="*/ 0 w 1067565"/>
              <a:gd name="connsiteY0" fmla="*/ 49127 h 786035"/>
              <a:gd name="connsiteX1" fmla="*/ 533783 w 1067565"/>
              <a:gd name="connsiteY1" fmla="*/ 49127 h 786035"/>
              <a:gd name="connsiteX2" fmla="*/ 1067565 w 1067565"/>
              <a:gd name="connsiteY2" fmla="*/ 49127 h 786035"/>
              <a:gd name="connsiteX3" fmla="*/ 1067565 w 1067565"/>
              <a:gd name="connsiteY3" fmla="*/ 736908 h 786035"/>
              <a:gd name="connsiteX4" fmla="*/ 533783 w 1067565"/>
              <a:gd name="connsiteY4" fmla="*/ 736908 h 786035"/>
              <a:gd name="connsiteX5" fmla="*/ 0 w 1067565"/>
              <a:gd name="connsiteY5" fmla="*/ 736908 h 786035"/>
              <a:gd name="connsiteX6" fmla="*/ 0 w 1067565"/>
              <a:gd name="connsiteY6" fmla="*/ 49127 h 786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7565" h="786035">
                <a:moveTo>
                  <a:pt x="0" y="49127"/>
                </a:moveTo>
                <a:cubicBezTo>
                  <a:pt x="177928" y="-114630"/>
                  <a:pt x="355855" y="212884"/>
                  <a:pt x="533783" y="49127"/>
                </a:cubicBezTo>
                <a:cubicBezTo>
                  <a:pt x="711710" y="-114630"/>
                  <a:pt x="889638" y="212884"/>
                  <a:pt x="1067565" y="49127"/>
                </a:cubicBezTo>
                <a:lnTo>
                  <a:pt x="1067565" y="736908"/>
                </a:lnTo>
                <a:cubicBezTo>
                  <a:pt x="889638" y="900665"/>
                  <a:pt x="711710" y="573151"/>
                  <a:pt x="533783" y="736908"/>
                </a:cubicBezTo>
                <a:cubicBezTo>
                  <a:pt x="355855" y="900665"/>
                  <a:pt x="177928" y="573151"/>
                  <a:pt x="0" y="736908"/>
                </a:cubicBezTo>
                <a:lnTo>
                  <a:pt x="0" y="49127"/>
                </a:lnTo>
                <a:close/>
              </a:path>
            </a:pathLst>
          </a:custGeom>
          <a:solidFill>
            <a:schemeClr val="accent2"/>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8100" tIns="136354" rIns="38100" bIns="136354" numCol="1" spcCol="1270" anchor="ctr" anchorCtr="0">
            <a:noAutofit/>
          </a:bodyPr>
          <a:lstStyle/>
          <a:p>
            <a:pPr lvl="0" algn="ctr" defTabSz="444500">
              <a:lnSpc>
                <a:spcPct val="90000"/>
              </a:lnSpc>
              <a:spcBef>
                <a:spcPct val="0"/>
              </a:spcBef>
              <a:spcAft>
                <a:spcPct val="35000"/>
              </a:spcAft>
            </a:pPr>
            <a:endParaRPr lang="en-US" sz="1500" b="1" kern="1200" dirty="0">
              <a:solidFill>
                <a:srgbClr val="FF0000"/>
              </a:solidFill>
            </a:endParaRPr>
          </a:p>
        </p:txBody>
      </p:sp>
    </p:spTree>
    <p:extLst>
      <p:ext uri="{BB962C8B-B14F-4D97-AF65-F5344CB8AC3E}">
        <p14:creationId xmlns:p14="http://schemas.microsoft.com/office/powerpoint/2010/main" val="3891511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fontScale="90000"/>
          </a:bodyPr>
          <a:lstStyle/>
          <a:p>
            <a:r>
              <a:rPr lang="en-US" dirty="0" smtClean="0"/>
              <a:t>The most critical topics for summer roles and responsibilities of Hosts and Naturalists</a:t>
            </a:r>
            <a:endParaRPr lang="en-US" dirty="0"/>
          </a:p>
        </p:txBody>
      </p:sp>
      <p:sp>
        <p:nvSpPr>
          <p:cNvPr id="3" name="Content Placeholder 2"/>
          <p:cNvSpPr>
            <a:spLocks noGrp="1"/>
          </p:cNvSpPr>
          <p:nvPr>
            <p:ph idx="1"/>
          </p:nvPr>
        </p:nvSpPr>
        <p:spPr/>
        <p:txBody>
          <a:bodyPr>
            <a:normAutofit lnSpcReduction="10000"/>
          </a:bodyPr>
          <a:lstStyle/>
          <a:p>
            <a:r>
              <a:rPr lang="en-US" sz="4500" dirty="0" smtClean="0"/>
              <a:t>Maintain Safety</a:t>
            </a:r>
          </a:p>
          <a:p>
            <a:r>
              <a:rPr lang="en-US" sz="4500" dirty="0" smtClean="0"/>
              <a:t>Understand roles and responsibilities</a:t>
            </a:r>
          </a:p>
          <a:p>
            <a:r>
              <a:rPr lang="en-US" sz="4500" dirty="0" smtClean="0"/>
              <a:t>Participation and how to successfully be a part of our program through appropriate scheduling</a:t>
            </a:r>
          </a:p>
          <a:p>
            <a:r>
              <a:rPr lang="en-US" sz="4500" dirty="0" smtClean="0"/>
              <a:t>Have FUN!</a:t>
            </a:r>
            <a:endParaRPr lang="en-US" sz="4500" dirty="0"/>
          </a:p>
        </p:txBody>
      </p:sp>
    </p:spTree>
    <p:extLst>
      <p:ext uri="{BB962C8B-B14F-4D97-AF65-F5344CB8AC3E}">
        <p14:creationId xmlns:p14="http://schemas.microsoft.com/office/powerpoint/2010/main" val="2975108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Experience Standards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a:bodyPr>
          <a:lstStyle/>
          <a:p>
            <a:r>
              <a:rPr lang="en-US" dirty="0" smtClean="0"/>
              <a:t>Standards create the feeling you want your guests to have through your interactions</a:t>
            </a:r>
          </a:p>
          <a:p>
            <a:pPr lvl="1"/>
            <a:r>
              <a:rPr lang="en-US" dirty="0" smtClean="0"/>
              <a:t>Often repeated Standards include</a:t>
            </a:r>
          </a:p>
          <a:p>
            <a:pPr lvl="2"/>
            <a:r>
              <a:rPr lang="en-US" dirty="0" smtClean="0"/>
              <a:t>Warm, Friendly Greeting</a:t>
            </a:r>
          </a:p>
          <a:p>
            <a:pPr lvl="2"/>
            <a:r>
              <a:rPr lang="en-US" dirty="0" smtClean="0"/>
              <a:t>Accurate Information and Directions</a:t>
            </a:r>
          </a:p>
          <a:p>
            <a:pPr lvl="2"/>
            <a:r>
              <a:rPr lang="en-US" dirty="0" smtClean="0"/>
              <a:t>Engaging Guests</a:t>
            </a:r>
          </a:p>
          <a:p>
            <a:pPr lvl="2"/>
            <a:r>
              <a:rPr lang="en-US" dirty="0" smtClean="0"/>
              <a:t>Promoting Activities and Events</a:t>
            </a:r>
          </a:p>
          <a:p>
            <a:pPr lvl="2"/>
            <a:r>
              <a:rPr lang="en-US" dirty="0" smtClean="0"/>
              <a:t>Animating the Resort</a:t>
            </a:r>
          </a:p>
          <a:p>
            <a:pPr lvl="2"/>
            <a:r>
              <a:rPr lang="en-US" dirty="0" smtClean="0"/>
              <a:t>Enhancing Safety</a:t>
            </a:r>
          </a:p>
          <a:p>
            <a:pPr marL="514350" indent="-51435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2563561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Success Activities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a:bodyPr>
          <a:lstStyle/>
          <a:p>
            <a:r>
              <a:rPr lang="en-US" dirty="0" smtClean="0"/>
              <a:t>Observable, repeatable, pinpointed activities to perform that achieve Experience Standards</a:t>
            </a:r>
          </a:p>
          <a:p>
            <a:pPr lvl="1"/>
            <a:r>
              <a:rPr lang="en-US" dirty="0" smtClean="0"/>
              <a:t>Activities include</a:t>
            </a:r>
          </a:p>
          <a:p>
            <a:pPr lvl="2"/>
            <a:r>
              <a:rPr lang="en-US" dirty="0" smtClean="0"/>
              <a:t>Upbeat, professional, positive attitude</a:t>
            </a:r>
          </a:p>
          <a:p>
            <a:pPr lvl="2"/>
            <a:r>
              <a:rPr lang="en-US" dirty="0" smtClean="0"/>
              <a:t>Make our guests feel we want them here</a:t>
            </a:r>
          </a:p>
          <a:p>
            <a:pPr lvl="2"/>
            <a:r>
              <a:rPr lang="en-US" dirty="0" smtClean="0"/>
              <a:t>Share appropriate information</a:t>
            </a:r>
          </a:p>
          <a:p>
            <a:pPr lvl="2"/>
            <a:r>
              <a:rPr lang="en-US" dirty="0" smtClean="0"/>
              <a:t>Support Mammoth Policies and Procedures</a:t>
            </a:r>
          </a:p>
          <a:p>
            <a:pPr lvl="2"/>
            <a:r>
              <a:rPr lang="en-US" dirty="0" smtClean="0"/>
              <a:t>Determine needs and desires through pinpointed questions</a:t>
            </a:r>
          </a:p>
          <a:p>
            <a:pPr lvl="2"/>
            <a:r>
              <a:rPr lang="en-US" dirty="0" smtClean="0"/>
              <a:t>Maintain communication with Mountain Operations for safety</a:t>
            </a:r>
          </a:p>
          <a:p>
            <a:pPr marL="514350" indent="-51435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916079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Quiz</a:t>
            </a:r>
            <a:endParaRPr lang="en-US" b="1" dirty="0"/>
          </a:p>
        </p:txBody>
      </p:sp>
      <p:sp>
        <p:nvSpPr>
          <p:cNvPr id="3" name="Content Placeholder 2"/>
          <p:cNvSpPr>
            <a:spLocks noGrp="1"/>
          </p:cNvSpPr>
          <p:nvPr>
            <p:ph idx="1"/>
          </p:nvPr>
        </p:nvSpPr>
        <p:spPr>
          <a:xfrm>
            <a:off x="609600" y="1600201"/>
            <a:ext cx="10972800" cy="4525963"/>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p:spPr>
        <p:txBody>
          <a:bodyPr>
            <a:normAutofit/>
          </a:bodyPr>
          <a:lstStyle/>
          <a:p>
            <a:r>
              <a:rPr lang="en-US" dirty="0"/>
              <a:t>Mammoth Way is the </a:t>
            </a:r>
            <a:r>
              <a:rPr lang="en-US" dirty="0" smtClean="0"/>
              <a:t>_____________ </a:t>
            </a:r>
            <a:r>
              <a:rPr lang="en-US" dirty="0"/>
              <a:t>of our </a:t>
            </a:r>
            <a:r>
              <a:rPr lang="en-US" dirty="0" smtClean="0"/>
              <a:t>__________ </a:t>
            </a:r>
            <a:r>
              <a:rPr lang="en-US" dirty="0"/>
              <a:t>experience</a:t>
            </a:r>
            <a:endParaRPr lang="en-US" sz="1000" dirty="0" smtClean="0"/>
          </a:p>
          <a:p>
            <a:r>
              <a:rPr lang="en-US" dirty="0" smtClean="0"/>
              <a:t>List 3 High Impact Touchpoints</a:t>
            </a:r>
          </a:p>
          <a:p>
            <a:endParaRPr lang="en-US" sz="1100" dirty="0" smtClean="0"/>
          </a:p>
          <a:p>
            <a:r>
              <a:rPr lang="en-US" dirty="0"/>
              <a:t>Standards create the </a:t>
            </a:r>
            <a:r>
              <a:rPr lang="en-US" dirty="0" smtClean="0"/>
              <a:t>__________ </a:t>
            </a:r>
            <a:r>
              <a:rPr lang="en-US" dirty="0"/>
              <a:t>you want your guests to have through your interactions</a:t>
            </a:r>
          </a:p>
          <a:p>
            <a:endParaRPr lang="en-US" sz="1100" dirty="0"/>
          </a:p>
          <a:p>
            <a:r>
              <a:rPr lang="en-US" dirty="0" smtClean="0"/>
              <a:t>Success Activities are repeatable and pinpointed.  True or False?</a:t>
            </a:r>
          </a:p>
        </p:txBody>
      </p:sp>
    </p:spTree>
    <p:extLst>
      <p:ext uri="{BB962C8B-B14F-4D97-AF65-F5344CB8AC3E}">
        <p14:creationId xmlns:p14="http://schemas.microsoft.com/office/powerpoint/2010/main" val="6906105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Host Scheduling with “When I Work”</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fontScale="92500" lnSpcReduction="10000"/>
          </a:bodyPr>
          <a:lstStyle/>
          <a:p>
            <a:pPr marL="514350" indent="-514350">
              <a:buFont typeface="+mj-lt"/>
              <a:buAutoNum type="arabicPeriod"/>
            </a:pPr>
            <a:r>
              <a:rPr lang="en-US" dirty="0" smtClean="0"/>
              <a:t>Be sure to provide input on time</a:t>
            </a:r>
          </a:p>
          <a:p>
            <a:pPr marL="514350" indent="-514350">
              <a:buFont typeface="+mj-lt"/>
              <a:buAutoNum type="arabicPeriod"/>
            </a:pPr>
            <a:r>
              <a:rPr lang="en-US" dirty="0" smtClean="0"/>
              <a:t>Complete the Safety Topic/Maximum Days form each month</a:t>
            </a:r>
          </a:p>
          <a:p>
            <a:pPr marL="514350" indent="-514350">
              <a:buFont typeface="+mj-lt"/>
              <a:buAutoNum type="arabicPeriod"/>
            </a:pPr>
            <a:r>
              <a:rPr lang="en-US" dirty="0" smtClean="0"/>
              <a:t>Edit your availability when it changes</a:t>
            </a:r>
          </a:p>
          <a:p>
            <a:pPr marL="514350" indent="-514350">
              <a:buFont typeface="+mj-lt"/>
              <a:buAutoNum type="arabicPeriod"/>
            </a:pPr>
            <a:r>
              <a:rPr lang="en-US" dirty="0" smtClean="0"/>
              <a:t>When your schedule changes and you can no longer  cover the shift, follow the steps to cover the shift you were assigned</a:t>
            </a:r>
          </a:p>
          <a:p>
            <a:pPr marL="514350" indent="-514350">
              <a:buFont typeface="+mj-lt"/>
              <a:buAutoNum type="arabicPeriod"/>
            </a:pPr>
            <a:r>
              <a:rPr lang="en-US" dirty="0" smtClean="0"/>
              <a:t>IF YOU ARE SICK, PLEASE DO NOT COME TO WORK, but let us know you need to cancel as soon as possible</a:t>
            </a:r>
          </a:p>
          <a:p>
            <a:pPr marL="514350" indent="-51435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743683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Availability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273632"/>
            <a:ext cx="11355977" cy="4852848"/>
          </a:xfrm>
        </p:spPr>
        <p:txBody>
          <a:bodyPr>
            <a:normAutofit fontScale="85000" lnSpcReduction="20000"/>
          </a:bodyPr>
          <a:lstStyle/>
          <a:p>
            <a:pPr marL="514350" indent="-514350">
              <a:buFont typeface="+mj-lt"/>
              <a:buAutoNum type="arabicPeriod"/>
            </a:pPr>
            <a:endParaRPr lang="en-US" dirty="0"/>
          </a:p>
          <a:p>
            <a:r>
              <a:rPr lang="en-US" dirty="0"/>
              <a:t>Enter Availability on your Monthly </a:t>
            </a:r>
            <a:r>
              <a:rPr lang="en-US" dirty="0" smtClean="0"/>
              <a:t>Calendar</a:t>
            </a:r>
          </a:p>
          <a:p>
            <a:pPr lvl="1"/>
            <a:r>
              <a:rPr lang="en-US" dirty="0" smtClean="0"/>
              <a:t>Availability is your days marked “I Prefer to Work” and your days marked “I’m Unavailable to Work” on the Monthly Availability calendars</a:t>
            </a:r>
            <a:endParaRPr lang="en-US" dirty="0"/>
          </a:p>
          <a:p>
            <a:pPr lvl="1"/>
            <a:r>
              <a:rPr lang="en-US" dirty="0"/>
              <a:t>You can enter the entire season or one month at a time</a:t>
            </a:r>
          </a:p>
          <a:p>
            <a:pPr lvl="1"/>
            <a:r>
              <a:rPr lang="en-US" dirty="0"/>
              <a:t>Availability can be edited at any time</a:t>
            </a:r>
          </a:p>
          <a:p>
            <a:pPr lvl="1"/>
            <a:r>
              <a:rPr lang="en-US" dirty="0"/>
              <a:t>For scheduling purposes, your availability is not viewed until the 10</a:t>
            </a:r>
            <a:r>
              <a:rPr lang="en-US" baseline="30000" dirty="0"/>
              <a:t>th</a:t>
            </a:r>
            <a:r>
              <a:rPr lang="en-US" dirty="0"/>
              <a:t> day of the previous month (i.e. July 10 for August scheduling)</a:t>
            </a:r>
          </a:p>
          <a:p>
            <a:pPr lvl="1"/>
            <a:r>
              <a:rPr lang="en-US" dirty="0"/>
              <a:t>Edit days you prefer to work, including your preferred time</a:t>
            </a:r>
          </a:p>
          <a:p>
            <a:pPr lvl="1"/>
            <a:r>
              <a:rPr lang="en-US" dirty="0"/>
              <a:t>Edit days you know you can not work</a:t>
            </a:r>
          </a:p>
          <a:p>
            <a:pPr lvl="1"/>
            <a:r>
              <a:rPr lang="en-US" dirty="0"/>
              <a:t>Leave days you could work but are not your preferred days as blank </a:t>
            </a:r>
            <a:r>
              <a:rPr lang="en-US" dirty="0" smtClean="0"/>
              <a:t>day</a:t>
            </a: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436668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Availability – </a:t>
            </a:r>
            <a:r>
              <a:rPr lang="en-US" sz="2500" dirty="0" smtClean="0">
                <a:effectLst>
                  <a:outerShdw blurRad="38100" dist="38100" dir="2700000" algn="tl">
                    <a:srgbClr val="000000">
                      <a:alpha val="43137"/>
                    </a:srgbClr>
                  </a:outerShdw>
                </a:effectLst>
              </a:rPr>
              <a:t>Find out information on what is needed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a:bodyPr>
          <a:lstStyle/>
          <a:p>
            <a:r>
              <a:rPr lang="en-US" dirty="0"/>
              <a:t>Shift Information </a:t>
            </a:r>
            <a:r>
              <a:rPr lang="en-US" dirty="0" smtClean="0"/>
              <a:t>on the Host website provides</a:t>
            </a:r>
            <a:endParaRPr lang="en-US" dirty="0"/>
          </a:p>
          <a:p>
            <a:pPr lvl="1"/>
            <a:r>
              <a:rPr lang="en-US" dirty="0"/>
              <a:t>Information regarding Shifts needed to be filled</a:t>
            </a:r>
          </a:p>
          <a:p>
            <a:pPr lvl="1"/>
            <a:r>
              <a:rPr lang="en-US" dirty="0"/>
              <a:t>Monthly Safety Topics certification, which also includes details used to create the monthly schedule</a:t>
            </a:r>
          </a:p>
          <a:p>
            <a:pPr lvl="2"/>
            <a:r>
              <a:rPr lang="en-US" dirty="0"/>
              <a:t>Only months that are “lit” can be opened</a:t>
            </a:r>
          </a:p>
          <a:p>
            <a:pPr marL="457200" lvl="1" indent="0">
              <a:buNone/>
            </a:pPr>
            <a:endParaRPr lang="en-US" dirty="0"/>
          </a:p>
          <a:p>
            <a:pPr marL="514350" indent="-51435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pic>
        <p:nvPicPr>
          <p:cNvPr id="4" name="Picture 3"/>
          <p:cNvPicPr>
            <a:picLocks noChangeAspect="1"/>
          </p:cNvPicPr>
          <p:nvPr/>
        </p:nvPicPr>
        <p:blipFill>
          <a:blip r:embed="rId3"/>
          <a:stretch>
            <a:fillRect/>
          </a:stretch>
        </p:blipFill>
        <p:spPr>
          <a:xfrm>
            <a:off x="893194" y="4321400"/>
            <a:ext cx="4748482" cy="2085608"/>
          </a:xfrm>
          <a:prstGeom prst="rect">
            <a:avLst/>
          </a:prstGeom>
        </p:spPr>
      </p:pic>
      <p:pic>
        <p:nvPicPr>
          <p:cNvPr id="5" name="Picture 4"/>
          <p:cNvPicPr>
            <a:picLocks noChangeAspect="1"/>
          </p:cNvPicPr>
          <p:nvPr/>
        </p:nvPicPr>
        <p:blipFill>
          <a:blip r:embed="rId4"/>
          <a:stretch>
            <a:fillRect/>
          </a:stretch>
        </p:blipFill>
        <p:spPr>
          <a:xfrm>
            <a:off x="6629760" y="4044563"/>
            <a:ext cx="4341992" cy="2081602"/>
          </a:xfrm>
          <a:prstGeom prst="rect">
            <a:avLst/>
          </a:prstGeom>
        </p:spPr>
      </p:pic>
    </p:spTree>
    <p:extLst>
      <p:ext uri="{BB962C8B-B14F-4D97-AF65-F5344CB8AC3E}">
        <p14:creationId xmlns:p14="http://schemas.microsoft.com/office/powerpoint/2010/main" val="632512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Adding Availability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a:bodyPr>
          <a:lstStyle/>
          <a:p>
            <a:pPr marL="514350" indent="-51435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pic>
        <p:nvPicPr>
          <p:cNvPr id="4" name="Picture 3"/>
          <p:cNvPicPr>
            <a:picLocks noChangeAspect="1"/>
          </p:cNvPicPr>
          <p:nvPr/>
        </p:nvPicPr>
        <p:blipFill>
          <a:blip r:embed="rId3"/>
          <a:stretch>
            <a:fillRect/>
          </a:stretch>
        </p:blipFill>
        <p:spPr>
          <a:xfrm>
            <a:off x="609600" y="1367595"/>
            <a:ext cx="6479178" cy="4834419"/>
          </a:xfrm>
          <a:prstGeom prst="rect">
            <a:avLst/>
          </a:prstGeom>
        </p:spPr>
      </p:pic>
      <p:sp>
        <p:nvSpPr>
          <p:cNvPr id="5" name="Rectangle 4"/>
          <p:cNvSpPr/>
          <p:nvPr/>
        </p:nvSpPr>
        <p:spPr>
          <a:xfrm>
            <a:off x="7746275" y="1417638"/>
            <a:ext cx="3213463" cy="5078313"/>
          </a:xfrm>
          <a:prstGeom prst="rect">
            <a:avLst/>
          </a:prstGeom>
        </p:spPr>
        <p:txBody>
          <a:bodyPr wrap="square">
            <a:spAutoFit/>
          </a:bodyPr>
          <a:lstStyle/>
          <a:p>
            <a:pPr marL="285750" lvl="0" indent="-285750" defTabSz="457200">
              <a:buFont typeface="Wingdings" panose="05000000000000000000" pitchFamily="2" charset="2"/>
              <a:buChar char="Ø"/>
              <a:defRPr/>
            </a:pPr>
            <a:r>
              <a:rPr lang="en-US" dirty="0">
                <a:solidFill>
                  <a:prstClr val="black"/>
                </a:solidFill>
              </a:rPr>
              <a:t>When adding a date </a:t>
            </a:r>
            <a:r>
              <a:rPr lang="en-US" dirty="0" smtClean="0">
                <a:solidFill>
                  <a:prstClr val="black"/>
                </a:solidFill>
              </a:rPr>
              <a:t>for “</a:t>
            </a:r>
            <a:r>
              <a:rPr lang="en-US" dirty="0">
                <a:solidFill>
                  <a:prstClr val="black"/>
                </a:solidFill>
              </a:rPr>
              <a:t>I Prefer to Work,” the </a:t>
            </a:r>
            <a:r>
              <a:rPr lang="en-US" b="1" dirty="0">
                <a:solidFill>
                  <a:prstClr val="black"/>
                </a:solidFill>
              </a:rPr>
              <a:t>DEFAULT</a:t>
            </a:r>
            <a:r>
              <a:rPr lang="en-US" dirty="0">
                <a:solidFill>
                  <a:prstClr val="black"/>
                </a:solidFill>
              </a:rPr>
              <a:t> shows as “I’m Unavailable to Work”</a:t>
            </a:r>
          </a:p>
          <a:p>
            <a:pPr marL="285750" lvl="0" indent="-285750" defTabSz="457200">
              <a:buFont typeface="Wingdings" panose="05000000000000000000" pitchFamily="2" charset="2"/>
              <a:buChar char="Ø"/>
              <a:defRPr/>
            </a:pPr>
            <a:r>
              <a:rPr lang="en-US" dirty="0">
                <a:solidFill>
                  <a:prstClr val="black"/>
                </a:solidFill>
              </a:rPr>
              <a:t>The time of day you prefer to work is changed from 9:00AM – 5:00PM by either selecting “All Day” or changing time manually</a:t>
            </a:r>
          </a:p>
          <a:p>
            <a:pPr marL="285750" lvl="0" indent="-285750" defTabSz="457200">
              <a:buFont typeface="Wingdings" panose="05000000000000000000" pitchFamily="2" charset="2"/>
              <a:buChar char="Ø"/>
              <a:defRPr/>
            </a:pPr>
            <a:r>
              <a:rPr lang="en-US" dirty="0">
                <a:solidFill>
                  <a:prstClr val="black"/>
                </a:solidFill>
              </a:rPr>
              <a:t>Repeat Days can be entered after entering just one day, if desired</a:t>
            </a:r>
          </a:p>
          <a:p>
            <a:pPr marL="285750" lvl="0" indent="-285750" defTabSz="457200">
              <a:buFont typeface="Wingdings" panose="05000000000000000000" pitchFamily="2" charset="2"/>
              <a:buChar char="Ø"/>
              <a:defRPr/>
            </a:pPr>
            <a:r>
              <a:rPr lang="en-US" dirty="0">
                <a:solidFill>
                  <a:prstClr val="black"/>
                </a:solidFill>
              </a:rPr>
              <a:t>Notes are only visible if the availability calendar is opened for the specific day (or days if repeat was used), making it very difficult to obtain when scheduling</a:t>
            </a:r>
          </a:p>
        </p:txBody>
      </p:sp>
    </p:spTree>
    <p:extLst>
      <p:ext uri="{BB962C8B-B14F-4D97-AF65-F5344CB8AC3E}">
        <p14:creationId xmlns:p14="http://schemas.microsoft.com/office/powerpoint/2010/main" val="4118658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Safety Topics and Maximum Availability </a:t>
            </a:r>
            <a:r>
              <a:rPr lang="en-US" b="1" dirty="0" smtClean="0">
                <a:effectLst>
                  <a:outerShdw blurRad="38100" dist="38100" dir="2700000" algn="tl">
                    <a:srgbClr val="000000">
                      <a:alpha val="43137"/>
                    </a:srgbClr>
                  </a:outerShdw>
                </a:effectLst>
              </a:rPr>
              <a:t>Form – </a:t>
            </a:r>
            <a:r>
              <a:rPr lang="en-US" sz="2500" b="1" dirty="0" smtClean="0">
                <a:effectLst>
                  <a:outerShdw blurRad="38100" dist="38100" dir="2700000" algn="tl">
                    <a:srgbClr val="000000">
                      <a:alpha val="43137"/>
                    </a:srgbClr>
                  </a:outerShdw>
                </a:effectLst>
              </a:rPr>
              <a:t>Complete it by the 10</a:t>
            </a:r>
            <a:r>
              <a:rPr lang="en-US" sz="2500" b="1" baseline="30000" dirty="0" smtClean="0">
                <a:effectLst>
                  <a:outerShdw blurRad="38100" dist="38100" dir="2700000" algn="tl">
                    <a:srgbClr val="000000">
                      <a:alpha val="43137"/>
                    </a:srgbClr>
                  </a:outerShdw>
                </a:effectLst>
              </a:rPr>
              <a:t>th</a:t>
            </a:r>
            <a:r>
              <a:rPr lang="en-US" sz="2500" b="1" dirty="0" smtClean="0">
                <a:effectLst>
                  <a:outerShdw blurRad="38100" dist="38100" dir="2700000" algn="tl">
                    <a:srgbClr val="000000">
                      <a:alpha val="43137"/>
                    </a:srgbClr>
                  </a:outerShdw>
                </a:effectLst>
              </a:rPr>
              <a:t> of each month!</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a:bodyPr>
          <a:lstStyle/>
          <a:p>
            <a:r>
              <a:rPr lang="en-US" sz="2500" b="1" dirty="0" smtClean="0"/>
              <a:t>Complete </a:t>
            </a:r>
            <a:r>
              <a:rPr lang="en-US" sz="2500" b="1" dirty="0"/>
              <a:t>the information following the Safety Topic certification</a:t>
            </a:r>
          </a:p>
          <a:p>
            <a:pPr marL="0" indent="0">
              <a:buNone/>
            </a:pPr>
            <a:endParaRPr lang="en-US" b="1"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pic>
        <p:nvPicPr>
          <p:cNvPr id="4" name="Picture 3"/>
          <p:cNvPicPr>
            <a:picLocks noChangeAspect="1"/>
          </p:cNvPicPr>
          <p:nvPr/>
        </p:nvPicPr>
        <p:blipFill>
          <a:blip r:embed="rId3"/>
          <a:stretch>
            <a:fillRect/>
          </a:stretch>
        </p:blipFill>
        <p:spPr>
          <a:xfrm>
            <a:off x="1169928" y="2084537"/>
            <a:ext cx="4111745" cy="3941938"/>
          </a:xfrm>
          <a:prstGeom prst="rect">
            <a:avLst/>
          </a:prstGeom>
        </p:spPr>
      </p:pic>
      <p:sp>
        <p:nvSpPr>
          <p:cNvPr id="6" name="Rectangle 5"/>
          <p:cNvSpPr/>
          <p:nvPr/>
        </p:nvSpPr>
        <p:spPr>
          <a:xfrm>
            <a:off x="6033590" y="2084537"/>
            <a:ext cx="4625701" cy="3693319"/>
          </a:xfrm>
          <a:prstGeom prst="rect">
            <a:avLst/>
          </a:prstGeom>
        </p:spPr>
        <p:txBody>
          <a:bodyPr wrap="square">
            <a:spAutoFit/>
          </a:bodyPr>
          <a:lstStyle/>
          <a:p>
            <a:pPr marL="285750" indent="-285750">
              <a:buFont typeface="Wingdings" panose="05000000000000000000" pitchFamily="2" charset="2"/>
              <a:buChar char="v"/>
            </a:pPr>
            <a:r>
              <a:rPr lang="en-US" dirty="0"/>
              <a:t>Total days you </a:t>
            </a:r>
            <a:r>
              <a:rPr lang="en-US" dirty="0" smtClean="0"/>
              <a:t>as </a:t>
            </a:r>
            <a:r>
              <a:rPr lang="en-US" dirty="0"/>
              <a:t>preferred to work </a:t>
            </a:r>
            <a:r>
              <a:rPr lang="en-US" dirty="0" smtClean="0"/>
              <a:t>(</a:t>
            </a:r>
            <a:r>
              <a:rPr lang="en-US" dirty="0"/>
              <a:t>Required)</a:t>
            </a:r>
          </a:p>
          <a:p>
            <a:pPr marL="285750" indent="-285750">
              <a:buFont typeface="Wingdings" panose="05000000000000000000" pitchFamily="2" charset="2"/>
              <a:buChar char="v"/>
            </a:pPr>
            <a:r>
              <a:rPr lang="en-US" dirty="0"/>
              <a:t>Of all your offered day, how many would you prefer to work?  This number should be equal or lower than total days offered (Required)</a:t>
            </a:r>
          </a:p>
          <a:p>
            <a:pPr marL="285750" indent="-285750">
              <a:buFont typeface="Wingdings" panose="05000000000000000000" pitchFamily="2" charset="2"/>
              <a:buChar char="v"/>
            </a:pPr>
            <a:r>
              <a:rPr lang="en-US" dirty="0"/>
              <a:t>Maximum days you want to work within any week (optional)</a:t>
            </a:r>
          </a:p>
          <a:p>
            <a:pPr marL="285750" indent="-285750">
              <a:buFont typeface="Wingdings" panose="05000000000000000000" pitchFamily="2" charset="2"/>
              <a:buChar char="v"/>
            </a:pPr>
            <a:r>
              <a:rPr lang="en-US" dirty="0"/>
              <a:t>All locations you prefer to be scheduled at (required)</a:t>
            </a:r>
          </a:p>
          <a:p>
            <a:pPr marL="285750" indent="-285750">
              <a:buFont typeface="Wingdings" panose="05000000000000000000" pitchFamily="2" charset="2"/>
              <a:buChar char="v"/>
            </a:pPr>
            <a:r>
              <a:rPr lang="en-US" dirty="0"/>
              <a:t>Name (required)</a:t>
            </a:r>
          </a:p>
          <a:p>
            <a:pPr marL="285750" indent="-285750">
              <a:buFont typeface="Wingdings" panose="05000000000000000000" pitchFamily="2" charset="2"/>
              <a:buChar char="v"/>
            </a:pPr>
            <a:r>
              <a:rPr lang="en-US" dirty="0"/>
              <a:t>Any comments to help define your schedule (optional)</a:t>
            </a:r>
          </a:p>
        </p:txBody>
      </p:sp>
    </p:spTree>
    <p:extLst>
      <p:ext uri="{BB962C8B-B14F-4D97-AF65-F5344CB8AC3E}">
        <p14:creationId xmlns:p14="http://schemas.microsoft.com/office/powerpoint/2010/main" val="5559528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outerShdw blurRad="38100" dist="38100" dir="2700000" algn="tl">
                    <a:srgbClr val="000000">
                      <a:alpha val="43137"/>
                    </a:srgbClr>
                  </a:outerShdw>
                </a:effectLst>
              </a:rPr>
              <a:t>Changing Plans and Availability</a:t>
            </a:r>
          </a:p>
        </p:txBody>
      </p:sp>
      <p:sp>
        <p:nvSpPr>
          <p:cNvPr id="3" name="Content Placeholder 2"/>
          <p:cNvSpPr>
            <a:spLocks noGrp="1"/>
          </p:cNvSpPr>
          <p:nvPr>
            <p:ph idx="1"/>
          </p:nvPr>
        </p:nvSpPr>
        <p:spPr>
          <a:xfrm>
            <a:off x="418011" y="1521824"/>
            <a:ext cx="11355977" cy="4525963"/>
          </a:xfrm>
        </p:spPr>
        <p:txBody>
          <a:bodyPr>
            <a:normAutofit lnSpcReduction="10000"/>
          </a:bodyPr>
          <a:lstStyle/>
          <a:p>
            <a:pPr marL="514350" indent="-514350">
              <a:buFont typeface="+mj-lt"/>
              <a:buAutoNum type="arabicPeriod"/>
            </a:pPr>
            <a:endParaRPr lang="en-US" dirty="0"/>
          </a:p>
          <a:p>
            <a:r>
              <a:rPr lang="en-US" dirty="0"/>
              <a:t>After the scheduled is complete and published, around the 15</a:t>
            </a:r>
            <a:r>
              <a:rPr lang="en-US" baseline="30000" dirty="0"/>
              <a:t>th</a:t>
            </a:r>
            <a:r>
              <a:rPr lang="en-US" dirty="0"/>
              <a:t> of the month, </a:t>
            </a:r>
            <a:r>
              <a:rPr lang="en-US" dirty="0" smtClean="0"/>
              <a:t>your planned </a:t>
            </a:r>
            <a:r>
              <a:rPr lang="en-US" dirty="0"/>
              <a:t>activities </a:t>
            </a:r>
            <a:r>
              <a:rPr lang="en-US" dirty="0" smtClean="0"/>
              <a:t>are likely to change</a:t>
            </a:r>
            <a:endParaRPr lang="en-US" dirty="0"/>
          </a:p>
          <a:p>
            <a:pPr lvl="1"/>
            <a:r>
              <a:rPr lang="en-US" b="1" dirty="0">
                <a:solidFill>
                  <a:schemeClr val="tx2">
                    <a:lumMod val="60000"/>
                    <a:lumOff val="40000"/>
                  </a:schemeClr>
                </a:solidFill>
              </a:rPr>
              <a:t>Edit your availability to reflect your new plans</a:t>
            </a:r>
          </a:p>
          <a:p>
            <a:pPr lvl="1"/>
            <a:r>
              <a:rPr lang="en-US" dirty="0"/>
              <a:t>When a shift needs to be filled, displaying your current changes helps other Hosts </a:t>
            </a:r>
            <a:r>
              <a:rPr lang="en-US" dirty="0" smtClean="0"/>
              <a:t>when they are </a:t>
            </a:r>
            <a:r>
              <a:rPr lang="en-US" dirty="0"/>
              <a:t>looking for replacements</a:t>
            </a:r>
          </a:p>
          <a:p>
            <a:pPr lvl="1"/>
            <a:r>
              <a:rPr lang="en-US" dirty="0"/>
              <a:t>When the Management Team is covering an emergency absence, the information is </a:t>
            </a:r>
            <a:r>
              <a:rPr lang="en-US" dirty="0" smtClean="0"/>
              <a:t>critical</a:t>
            </a:r>
            <a:endParaRPr lang="en-US" dirty="0"/>
          </a:p>
          <a:p>
            <a:pPr marL="0" indent="0">
              <a:buNone/>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5129209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522413"/>
            <a:ext cx="11356975" cy="4525962"/>
          </a:xfrm>
        </p:spPr>
        <p:txBody>
          <a:bodyPr>
            <a:normAutofit/>
          </a:bodyPr>
          <a:lstStyle/>
          <a:p>
            <a:pPr marL="514350" indent="-51435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pic>
        <p:nvPicPr>
          <p:cNvPr id="4" name="Picture 3"/>
          <p:cNvPicPr>
            <a:picLocks noChangeAspect="1"/>
          </p:cNvPicPr>
          <p:nvPr/>
        </p:nvPicPr>
        <p:blipFill>
          <a:blip r:embed="rId3"/>
          <a:stretch>
            <a:fillRect/>
          </a:stretch>
        </p:blipFill>
        <p:spPr>
          <a:xfrm>
            <a:off x="231440" y="932635"/>
            <a:ext cx="3942063" cy="3637111"/>
          </a:xfrm>
          <a:prstGeom prst="rect">
            <a:avLst/>
          </a:prstGeom>
        </p:spPr>
      </p:pic>
      <p:pic>
        <p:nvPicPr>
          <p:cNvPr id="5" name="Picture 4"/>
          <p:cNvPicPr>
            <a:picLocks noChangeAspect="1"/>
          </p:cNvPicPr>
          <p:nvPr/>
        </p:nvPicPr>
        <p:blipFill>
          <a:blip r:embed="rId4"/>
          <a:stretch>
            <a:fillRect/>
          </a:stretch>
        </p:blipFill>
        <p:spPr>
          <a:xfrm>
            <a:off x="4705319" y="919172"/>
            <a:ext cx="3702094" cy="3650574"/>
          </a:xfrm>
          <a:prstGeom prst="rect">
            <a:avLst/>
          </a:prstGeom>
        </p:spPr>
      </p:pic>
      <p:pic>
        <p:nvPicPr>
          <p:cNvPr id="6" name="Picture 5"/>
          <p:cNvPicPr>
            <a:picLocks noChangeAspect="1"/>
          </p:cNvPicPr>
          <p:nvPr/>
        </p:nvPicPr>
        <p:blipFill>
          <a:blip r:embed="rId5"/>
          <a:stretch>
            <a:fillRect/>
          </a:stretch>
        </p:blipFill>
        <p:spPr>
          <a:xfrm>
            <a:off x="8774235" y="455548"/>
            <a:ext cx="3190875" cy="1680219"/>
          </a:xfrm>
          <a:prstGeom prst="rect">
            <a:avLst/>
          </a:prstGeom>
        </p:spPr>
      </p:pic>
      <p:sp>
        <p:nvSpPr>
          <p:cNvPr id="7" name="Rectangle 6"/>
          <p:cNvSpPr/>
          <p:nvPr/>
        </p:nvSpPr>
        <p:spPr>
          <a:xfrm>
            <a:off x="8774234" y="2228750"/>
            <a:ext cx="3190875" cy="646331"/>
          </a:xfrm>
          <a:prstGeom prst="rect">
            <a:avLst/>
          </a:prstGeom>
        </p:spPr>
        <p:txBody>
          <a:bodyPr wrap="square">
            <a:spAutoFit/>
          </a:bodyPr>
          <a:lstStyle/>
          <a:p>
            <a:pPr marL="285750" lvl="0" indent="-285750" defTabSz="457200">
              <a:buFont typeface="Wingdings" panose="05000000000000000000" pitchFamily="2" charset="2"/>
              <a:buChar char="Ø"/>
              <a:defRPr/>
            </a:pPr>
            <a:r>
              <a:rPr lang="en-US" dirty="0">
                <a:solidFill>
                  <a:prstClr val="black"/>
                </a:solidFill>
              </a:rPr>
              <a:t>Choose to “Update Jun 24” unless all dates are changing</a:t>
            </a:r>
          </a:p>
        </p:txBody>
      </p:sp>
      <p:pic>
        <p:nvPicPr>
          <p:cNvPr id="8" name="Picture 7"/>
          <p:cNvPicPr>
            <a:picLocks noChangeAspect="1"/>
          </p:cNvPicPr>
          <p:nvPr/>
        </p:nvPicPr>
        <p:blipFill>
          <a:blip r:embed="rId6"/>
          <a:stretch>
            <a:fillRect/>
          </a:stretch>
        </p:blipFill>
        <p:spPr>
          <a:xfrm>
            <a:off x="9793409" y="2999009"/>
            <a:ext cx="1152525" cy="1447800"/>
          </a:xfrm>
          <a:prstGeom prst="rect">
            <a:avLst/>
          </a:prstGeom>
        </p:spPr>
      </p:pic>
      <p:sp>
        <p:nvSpPr>
          <p:cNvPr id="9" name="Rectangle 8"/>
          <p:cNvSpPr/>
          <p:nvPr/>
        </p:nvSpPr>
        <p:spPr>
          <a:xfrm>
            <a:off x="800391" y="4722595"/>
            <a:ext cx="2804160" cy="1292662"/>
          </a:xfrm>
          <a:prstGeom prst="rect">
            <a:avLst/>
          </a:prstGeom>
        </p:spPr>
        <p:txBody>
          <a:bodyPr wrap="square">
            <a:spAutoFit/>
          </a:bodyPr>
          <a:lstStyle/>
          <a:p>
            <a:pPr lvl="0" algn="ctr" defTabSz="457200">
              <a:defRPr/>
            </a:pPr>
            <a:r>
              <a:rPr lang="en-US" sz="2400" b="1" dirty="0" smtClean="0">
                <a:solidFill>
                  <a:prstClr val="black"/>
                </a:solidFill>
              </a:rPr>
              <a:t>Editing Availability</a:t>
            </a:r>
          </a:p>
          <a:p>
            <a:pPr marL="285750" lvl="0" indent="-285750" defTabSz="457200">
              <a:buFont typeface="Wingdings" panose="05000000000000000000" pitchFamily="2" charset="2"/>
              <a:buChar char="Ø"/>
              <a:defRPr/>
            </a:pPr>
            <a:r>
              <a:rPr lang="en-US" dirty="0" smtClean="0">
                <a:solidFill>
                  <a:prstClr val="black"/>
                </a:solidFill>
              </a:rPr>
              <a:t>Select a day and hover over the information to display “Edit” and select</a:t>
            </a:r>
            <a:endParaRPr lang="en-US" dirty="0">
              <a:solidFill>
                <a:prstClr val="black"/>
              </a:solidFill>
            </a:endParaRPr>
          </a:p>
        </p:txBody>
      </p:sp>
      <p:sp>
        <p:nvSpPr>
          <p:cNvPr id="10" name="Rectangle 9"/>
          <p:cNvSpPr/>
          <p:nvPr/>
        </p:nvSpPr>
        <p:spPr>
          <a:xfrm>
            <a:off x="4971406" y="4630262"/>
            <a:ext cx="3169920" cy="1477328"/>
          </a:xfrm>
          <a:prstGeom prst="rect">
            <a:avLst/>
          </a:prstGeom>
        </p:spPr>
        <p:txBody>
          <a:bodyPr wrap="square">
            <a:spAutoFit/>
          </a:bodyPr>
          <a:lstStyle/>
          <a:p>
            <a:pPr marL="285750" lvl="0" indent="-285750" defTabSz="457200">
              <a:buFont typeface="Wingdings" panose="05000000000000000000" pitchFamily="2" charset="2"/>
              <a:buChar char="Ø"/>
              <a:defRPr/>
            </a:pPr>
            <a:r>
              <a:rPr lang="en-US" dirty="0">
                <a:solidFill>
                  <a:prstClr val="black"/>
                </a:solidFill>
              </a:rPr>
              <a:t>Make necessary changes</a:t>
            </a:r>
          </a:p>
          <a:p>
            <a:pPr marL="742950" lvl="1" indent="-285750" defTabSz="457200">
              <a:buFont typeface="Arial" panose="020B0604020202020204" pitchFamily="34" charset="0"/>
              <a:buChar char="•"/>
              <a:defRPr/>
            </a:pPr>
            <a:r>
              <a:rPr lang="en-US" dirty="0">
                <a:solidFill>
                  <a:prstClr val="black"/>
                </a:solidFill>
              </a:rPr>
              <a:t>This example will change the day to unavailable from 8:30</a:t>
            </a:r>
            <a:r>
              <a:rPr lang="en-US" sz="1600" dirty="0">
                <a:solidFill>
                  <a:prstClr val="black"/>
                </a:solidFill>
              </a:rPr>
              <a:t>AM</a:t>
            </a:r>
            <a:r>
              <a:rPr lang="en-US" dirty="0">
                <a:solidFill>
                  <a:prstClr val="black"/>
                </a:solidFill>
              </a:rPr>
              <a:t> to 12:30PM</a:t>
            </a:r>
          </a:p>
        </p:txBody>
      </p:sp>
      <p:sp>
        <p:nvSpPr>
          <p:cNvPr id="11" name="Rectangle 10"/>
          <p:cNvSpPr/>
          <p:nvPr/>
        </p:nvSpPr>
        <p:spPr>
          <a:xfrm>
            <a:off x="8870974" y="4569746"/>
            <a:ext cx="2751909" cy="1754326"/>
          </a:xfrm>
          <a:prstGeom prst="rect">
            <a:avLst/>
          </a:prstGeom>
        </p:spPr>
        <p:txBody>
          <a:bodyPr wrap="square">
            <a:spAutoFit/>
          </a:bodyPr>
          <a:lstStyle/>
          <a:p>
            <a:pPr marL="285750" lvl="0" indent="-285750" defTabSz="457200">
              <a:buFont typeface="Wingdings" panose="05000000000000000000" pitchFamily="2" charset="2"/>
              <a:buChar char="Ø"/>
              <a:defRPr/>
            </a:pPr>
            <a:r>
              <a:rPr lang="en-US" dirty="0" smtClean="0">
                <a:solidFill>
                  <a:prstClr val="black"/>
                </a:solidFill>
              </a:rPr>
              <a:t>This schedule </a:t>
            </a:r>
            <a:r>
              <a:rPr lang="en-US" dirty="0">
                <a:solidFill>
                  <a:prstClr val="black"/>
                </a:solidFill>
              </a:rPr>
              <a:t>page shows a gray triangle for June 24 only, indicating unavailable time, with a red triangle, indicating a conflict.</a:t>
            </a:r>
          </a:p>
        </p:txBody>
      </p:sp>
    </p:spTree>
    <p:extLst>
      <p:ext uri="{BB962C8B-B14F-4D97-AF65-F5344CB8AC3E}">
        <p14:creationId xmlns:p14="http://schemas.microsoft.com/office/powerpoint/2010/main" val="1734756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dirty="0" smtClean="0"/>
              <a:t>Safety in the Summer</a:t>
            </a:r>
            <a:endParaRPr lang="en-US" dirty="0"/>
          </a:p>
        </p:txBody>
      </p:sp>
      <p:sp>
        <p:nvSpPr>
          <p:cNvPr id="3" name="Content Placeholder 2"/>
          <p:cNvSpPr>
            <a:spLocks noGrp="1"/>
          </p:cNvSpPr>
          <p:nvPr>
            <p:ph idx="1"/>
          </p:nvPr>
        </p:nvSpPr>
        <p:spPr>
          <a:xfrm>
            <a:off x="518160" y="2632168"/>
            <a:ext cx="10972800" cy="1338942"/>
          </a:xfrm>
        </p:spPr>
        <p:txBody>
          <a:bodyPr>
            <a:normAutofit/>
          </a:bodyPr>
          <a:lstStyle/>
          <a:p>
            <a:pPr marL="0" indent="0" algn="ctr">
              <a:buNone/>
            </a:pPr>
            <a:r>
              <a:rPr lang="en-US" sz="3500" dirty="0" smtClean="0"/>
              <a:t>What should you do to keep yourself and our guests safe?</a:t>
            </a:r>
            <a:endParaRPr lang="en-US" sz="3500" dirty="0"/>
          </a:p>
        </p:txBody>
      </p:sp>
    </p:spTree>
    <p:extLst>
      <p:ext uri="{BB962C8B-B14F-4D97-AF65-F5344CB8AC3E}">
        <p14:creationId xmlns:p14="http://schemas.microsoft.com/office/powerpoint/2010/main" val="21107563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Your Availability Changed and you are Scheduled – What now?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lnSpcReduction="10000"/>
          </a:bodyPr>
          <a:lstStyle/>
          <a:p>
            <a:pPr marL="514350" indent="-514350">
              <a:buFont typeface="+mj-lt"/>
              <a:buAutoNum type="arabicPeriod"/>
            </a:pPr>
            <a:endParaRPr lang="en-US" dirty="0"/>
          </a:p>
          <a:p>
            <a:r>
              <a:rPr lang="en-US" dirty="0" smtClean="0"/>
              <a:t>You </a:t>
            </a:r>
            <a:r>
              <a:rPr lang="en-US" dirty="0"/>
              <a:t>have options to request a change to your schedule</a:t>
            </a:r>
          </a:p>
          <a:p>
            <a:r>
              <a:rPr lang="en-US" b="1" dirty="0">
                <a:solidFill>
                  <a:srgbClr val="FF0000"/>
                </a:solidFill>
              </a:rPr>
              <a:t>Until you are able to get another Host to cover your shift, you are responsible for covering it!</a:t>
            </a:r>
          </a:p>
          <a:p>
            <a:r>
              <a:rPr lang="en-US" dirty="0"/>
              <a:t>To make a change to the schedule, it is your responsibility to manage, unless it is an emergency</a:t>
            </a:r>
          </a:p>
          <a:p>
            <a:pPr lvl="1"/>
            <a:r>
              <a:rPr lang="en-US" dirty="0"/>
              <a:t>Emergencies include illness, family who lives with you who is ill, other family tragedies</a:t>
            </a:r>
          </a:p>
          <a:p>
            <a:pPr marL="0" indent="0">
              <a:buNone/>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27009263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Drop Shift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lnSpcReduction="10000"/>
          </a:bodyPr>
          <a:lstStyle/>
          <a:p>
            <a:r>
              <a:rPr lang="en-US" dirty="0"/>
              <a:t>When unable to cover a shift due to availability change, </a:t>
            </a:r>
            <a:r>
              <a:rPr lang="en-US" b="1" dirty="0"/>
              <a:t>Drop Shift </a:t>
            </a:r>
            <a:r>
              <a:rPr lang="en-US" dirty="0"/>
              <a:t>allows you to offer a shift to an employee who is available</a:t>
            </a:r>
          </a:p>
          <a:p>
            <a:r>
              <a:rPr lang="en-US" b="1" dirty="0"/>
              <a:t>You are responsible for covering the shift until you have managed with a co-worker to cover the shift</a:t>
            </a:r>
          </a:p>
          <a:p>
            <a:pPr lvl="1"/>
            <a:r>
              <a:rPr lang="en-US" dirty="0"/>
              <a:t>On My Schedule (found below your Profile), select your schedule, select “Get Shift Covered” then “Drop Shift</a:t>
            </a:r>
          </a:p>
          <a:p>
            <a:pPr lvl="2"/>
            <a:r>
              <a:rPr lang="en-US" dirty="0"/>
              <a:t>Employees who are qualified to cover your shift appear</a:t>
            </a:r>
          </a:p>
          <a:p>
            <a:pPr lvl="2"/>
            <a:r>
              <a:rPr lang="en-US" dirty="0"/>
              <a:t>Check the schedule to see if </a:t>
            </a:r>
            <a:r>
              <a:rPr lang="en-US" dirty="0" smtClean="0"/>
              <a:t>those employee(s</a:t>
            </a:r>
            <a:r>
              <a:rPr lang="en-US" dirty="0"/>
              <a:t>) </a:t>
            </a:r>
            <a:r>
              <a:rPr lang="en-US" dirty="0" smtClean="0"/>
              <a:t>really are still </a:t>
            </a:r>
            <a:r>
              <a:rPr lang="en-US" dirty="0"/>
              <a:t>available and </a:t>
            </a:r>
            <a:r>
              <a:rPr lang="en-US" dirty="0" smtClean="0"/>
              <a:t>might want </a:t>
            </a:r>
            <a:r>
              <a:rPr lang="en-US" dirty="0"/>
              <a:t>to work by looking at their schedule</a:t>
            </a:r>
          </a:p>
          <a:p>
            <a:pPr marL="0" indent="0">
              <a:buNone/>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403347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Drop Shift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fontScale="92500" lnSpcReduction="20000"/>
          </a:bodyPr>
          <a:lstStyle/>
          <a:p>
            <a:pPr lvl="1"/>
            <a:r>
              <a:rPr lang="en-US" dirty="0"/>
              <a:t>Call, text or email Hosts who have a green triangle showing on the schedule but no shift scheduled or who otherwise appear to be available</a:t>
            </a:r>
          </a:p>
          <a:p>
            <a:pPr lvl="2"/>
            <a:r>
              <a:rPr lang="en-US" dirty="0"/>
              <a:t>Hovering over the green triangle shows available time</a:t>
            </a:r>
          </a:p>
          <a:p>
            <a:pPr lvl="2"/>
            <a:r>
              <a:rPr lang="en-US" dirty="0"/>
              <a:t>As long as the Host has not enabled Privacy, phone numbers and emails are visible when clicking on </a:t>
            </a:r>
            <a:r>
              <a:rPr lang="en-US" dirty="0" smtClean="0"/>
              <a:t>employee details</a:t>
            </a:r>
            <a:endParaRPr lang="en-US" dirty="0"/>
          </a:p>
          <a:p>
            <a:pPr lvl="1"/>
            <a:r>
              <a:rPr lang="en-US" dirty="0"/>
              <a:t>Select the Host who agreed to cover your shift and submit it, including a note you confirmed the Host is covering the shift</a:t>
            </a:r>
          </a:p>
          <a:p>
            <a:pPr lvl="2"/>
            <a:r>
              <a:rPr lang="en-US" dirty="0"/>
              <a:t>Respect other Hosts by asking if they are available and interested before choosing them</a:t>
            </a:r>
          </a:p>
          <a:p>
            <a:pPr lvl="1"/>
            <a:r>
              <a:rPr lang="en-US" dirty="0"/>
              <a:t>Host Management Team approves the Drop Shift </a:t>
            </a:r>
          </a:p>
          <a:p>
            <a:pPr lvl="2"/>
            <a:r>
              <a:rPr lang="en-US" dirty="0"/>
              <a:t>The replacement Host receives notification of the request</a:t>
            </a:r>
            <a:r>
              <a:rPr lang="en-US" dirty="0" smtClean="0"/>
              <a:t>, providing them the chance to accept the shift, </a:t>
            </a:r>
            <a:r>
              <a:rPr lang="en-US" dirty="0"/>
              <a:t>as planned</a:t>
            </a:r>
          </a:p>
          <a:p>
            <a:pPr marL="0" indent="0">
              <a:buNone/>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8058536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Swap Shifts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fontScale="92500" lnSpcReduction="20000"/>
          </a:bodyPr>
          <a:lstStyle/>
          <a:p>
            <a:r>
              <a:rPr lang="en-US" dirty="0"/>
              <a:t>When unable to cover a shift due to availability change, </a:t>
            </a:r>
            <a:r>
              <a:rPr lang="en-US" b="1" dirty="0"/>
              <a:t>Swap Shift </a:t>
            </a:r>
            <a:r>
              <a:rPr lang="en-US" dirty="0"/>
              <a:t>allows you to offer a shift to an employee who is available and to cover a shift of theirs</a:t>
            </a:r>
          </a:p>
          <a:p>
            <a:r>
              <a:rPr lang="en-US" b="1" dirty="0"/>
              <a:t>You are responsible for covering the shift until you have managed with a co-worker to cover the shift</a:t>
            </a:r>
          </a:p>
          <a:p>
            <a:pPr lvl="1"/>
            <a:r>
              <a:rPr lang="en-US" dirty="0"/>
              <a:t>On My Schedule (found below your Profile), select your schedule, select “Get Shift Covered” then “Swap Shift”</a:t>
            </a:r>
          </a:p>
          <a:p>
            <a:pPr lvl="2"/>
            <a:r>
              <a:rPr lang="en-US" dirty="0"/>
              <a:t>Employees who are qualified to cover your shift appear with </a:t>
            </a:r>
            <a:r>
              <a:rPr lang="en-US" dirty="0" smtClean="0"/>
              <a:t>the assigned </a:t>
            </a:r>
            <a:r>
              <a:rPr lang="en-US" dirty="0"/>
              <a:t>shifts you are qualified to cover</a:t>
            </a:r>
          </a:p>
          <a:p>
            <a:pPr lvl="2"/>
            <a:r>
              <a:rPr lang="en-US" dirty="0"/>
              <a:t>Check the schedule to see if employee(s) are actually available and want to work by looking at their schedule and comparing it to your available </a:t>
            </a:r>
            <a:r>
              <a:rPr lang="en-US" dirty="0" smtClean="0"/>
              <a:t>days</a:t>
            </a: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5313121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Swap Shifts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lnSpcReduction="10000"/>
          </a:bodyPr>
          <a:lstStyle/>
          <a:p>
            <a:pPr lvl="1"/>
            <a:r>
              <a:rPr lang="en-US" dirty="0"/>
              <a:t>Call, text or email Hosts to confirm they are able and willing to swap a specific shift with you</a:t>
            </a:r>
          </a:p>
          <a:p>
            <a:pPr lvl="2"/>
            <a:r>
              <a:rPr lang="en-US" dirty="0"/>
              <a:t>As long as the Host has not enabled Privacy, phone numbers and emails are visible when clicking on </a:t>
            </a:r>
            <a:r>
              <a:rPr lang="en-US" dirty="0" smtClean="0"/>
              <a:t>employee details</a:t>
            </a:r>
            <a:endParaRPr lang="en-US" dirty="0"/>
          </a:p>
          <a:p>
            <a:pPr lvl="1"/>
            <a:r>
              <a:rPr lang="en-US" dirty="0"/>
              <a:t>Select the Host who agreed to swap shifts and submit it, including a note you confirming you are swapping shifts</a:t>
            </a:r>
          </a:p>
          <a:p>
            <a:pPr lvl="2"/>
            <a:r>
              <a:rPr lang="en-US" dirty="0"/>
              <a:t>Respect other Hosts by asking if they are available and interested before choosing them</a:t>
            </a:r>
          </a:p>
          <a:p>
            <a:pPr lvl="1"/>
            <a:r>
              <a:rPr lang="en-US" dirty="0"/>
              <a:t>Host Management Team approves the Swap Shift </a:t>
            </a:r>
          </a:p>
          <a:p>
            <a:pPr lvl="2"/>
            <a:r>
              <a:rPr lang="en-US" dirty="0"/>
              <a:t>The replacement Host receives notification of the request, providing them the chance to accept the shift, as planned</a:t>
            </a:r>
          </a:p>
          <a:p>
            <a:pPr marL="0" indent="0">
              <a:buNone/>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4014897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outerShdw blurRad="38100" dist="38100" dir="2700000" algn="tl">
                    <a:srgbClr val="000000">
                      <a:alpha val="43137"/>
                    </a:srgbClr>
                  </a:outerShdw>
                </a:effectLst>
              </a:rPr>
              <a:t>Oh No – I Woke with a Sore Throat, Now What?</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fontScale="92500"/>
          </a:bodyPr>
          <a:lstStyle/>
          <a:p>
            <a:r>
              <a:rPr lang="en-US" dirty="0"/>
              <a:t>Emergencies happen.  </a:t>
            </a:r>
            <a:r>
              <a:rPr lang="en-US" b="1" dirty="0" smtClean="0">
                <a:solidFill>
                  <a:srgbClr val="00B050"/>
                </a:solidFill>
              </a:rPr>
              <a:t>IF YOU FEEL UNWELL STAY HOME!</a:t>
            </a:r>
            <a:endParaRPr lang="en-US" b="1" dirty="0">
              <a:solidFill>
                <a:srgbClr val="00B050"/>
              </a:solidFill>
            </a:endParaRPr>
          </a:p>
          <a:p>
            <a:r>
              <a:rPr lang="en-US" dirty="0"/>
              <a:t>Send a Drop Shift message on When I Work to communicate you are not feeling well</a:t>
            </a:r>
          </a:p>
          <a:p>
            <a:pPr lvl="1"/>
            <a:r>
              <a:rPr lang="en-US" dirty="0"/>
              <a:t>Select all Hosts to cover shift</a:t>
            </a:r>
          </a:p>
          <a:p>
            <a:pPr lvl="1"/>
            <a:r>
              <a:rPr lang="en-US" dirty="0"/>
              <a:t>Management Team will deny and set the shift up as an open shift to see if anyone is available at the last minute</a:t>
            </a:r>
          </a:p>
          <a:p>
            <a:r>
              <a:rPr lang="en-US" b="1" dirty="0"/>
              <a:t>Use this Drop Shift method for </a:t>
            </a:r>
            <a:r>
              <a:rPr lang="en-US" b="1" dirty="0" smtClean="0"/>
              <a:t>short, emergency </a:t>
            </a:r>
            <a:r>
              <a:rPr lang="en-US" b="1" dirty="0"/>
              <a:t>notice only</a:t>
            </a:r>
          </a:p>
          <a:p>
            <a:r>
              <a:rPr lang="en-US" dirty="0"/>
              <a:t>Communication can also be sent through Work Chat</a:t>
            </a:r>
          </a:p>
          <a:p>
            <a:pPr marL="0" indent="0">
              <a:buNone/>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2131231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27909"/>
            <a:ext cx="11480074" cy="5126396"/>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p:spPr>
        <p:txBody>
          <a:bodyPr>
            <a:normAutofit fontScale="85000" lnSpcReduction="20000"/>
          </a:bodyPr>
          <a:lstStyle/>
          <a:p>
            <a:pPr marL="514350" indent="-514350">
              <a:buFont typeface="+mj-lt"/>
              <a:buAutoNum type="arabicPeriod"/>
            </a:pPr>
            <a:endParaRPr lang="en-US" dirty="0"/>
          </a:p>
          <a:p>
            <a:r>
              <a:rPr lang="en-US" sz="3800" dirty="0" smtClean="0"/>
              <a:t>When is availability on When I Work Availability calendars due?</a:t>
            </a:r>
          </a:p>
          <a:p>
            <a:r>
              <a:rPr lang="en-US" sz="3800" dirty="0" smtClean="0"/>
              <a:t>What information is needed on When I Work Availability calendars?</a:t>
            </a:r>
          </a:p>
          <a:p>
            <a:r>
              <a:rPr lang="en-US" sz="3800" dirty="0" smtClean="0"/>
              <a:t>What page on the Host website provides information about the planned needs for creating the monthly schedule?</a:t>
            </a:r>
          </a:p>
          <a:p>
            <a:r>
              <a:rPr lang="en-US" sz="3800" dirty="0" smtClean="0"/>
              <a:t>Where do you include the maximum number of days you prefer to work for the month, as well as the locations you are interested in working?  When is that information due?</a:t>
            </a:r>
          </a:p>
        </p:txBody>
      </p:sp>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Quiz </a:t>
            </a:r>
            <a:r>
              <a:rPr lang="en-US" dirty="0" smtClean="0">
                <a:effectLst>
                  <a:outerShdw blurRad="38100" dist="38100" dir="2700000" algn="tl">
                    <a:srgbClr val="000000">
                      <a:alpha val="43137"/>
                    </a:srgbClr>
                  </a:outerShdw>
                </a:effectLst>
                <a:sym typeface="Wingdings" panose="05000000000000000000" pitchFamily="2" charset="2"/>
              </a:rPr>
              <a:t>	</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768556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Quiz </a:t>
            </a:r>
            <a:r>
              <a:rPr lang="en-US" dirty="0" smtClean="0">
                <a:effectLst>
                  <a:outerShdw blurRad="38100" dist="38100" dir="2700000" algn="tl">
                    <a:srgbClr val="000000">
                      <a:alpha val="43137"/>
                    </a:srgbClr>
                  </a:outerShdw>
                </a:effectLst>
                <a:sym typeface="Wingdings" panose="05000000000000000000" pitchFamily="2" charset="2"/>
              </a:rPr>
              <a:t>	</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5963" y="1309150"/>
            <a:ext cx="11480074" cy="5017908"/>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p:spPr>
        <p:txBody>
          <a:bodyPr>
            <a:normAutofit fontScale="70000" lnSpcReduction="20000"/>
          </a:bodyPr>
          <a:lstStyle/>
          <a:p>
            <a:pPr marL="514350" indent="-514350">
              <a:buFont typeface="+mj-lt"/>
              <a:buAutoNum type="arabicPeriod"/>
            </a:pPr>
            <a:endParaRPr lang="en-US" dirty="0"/>
          </a:p>
          <a:p>
            <a:r>
              <a:rPr lang="en-US" sz="3800" dirty="0"/>
              <a:t>Your son just called you to say his daughter qualified to compete in a state level championship game and you do not want to miss it.  You are not scheduled to work but you offered availability.  What do you do on the When I Work Availability calendar</a:t>
            </a:r>
            <a:r>
              <a:rPr lang="en-US" sz="3800" dirty="0" smtClean="0"/>
              <a:t>?</a:t>
            </a:r>
          </a:p>
          <a:p>
            <a:endParaRPr lang="en-US" sz="1400" dirty="0"/>
          </a:p>
          <a:p>
            <a:r>
              <a:rPr lang="en-US" sz="3800" dirty="0" smtClean="0"/>
              <a:t>A close friend called to say they are coming to Mammoth and want to go fishing with you, but you are scheduled to work.  Describe the steps you must take to drop your shift.</a:t>
            </a:r>
          </a:p>
          <a:p>
            <a:endParaRPr lang="en-US" sz="1200" dirty="0" smtClean="0"/>
          </a:p>
          <a:p>
            <a:r>
              <a:rPr lang="en-US" sz="3800" dirty="0" smtClean="0"/>
              <a:t>State the difference between Drop Shift and Swap Shifts</a:t>
            </a:r>
          </a:p>
          <a:p>
            <a:endParaRPr lang="en-US" sz="1200" dirty="0" smtClean="0"/>
          </a:p>
          <a:p>
            <a:r>
              <a:rPr lang="en-US" sz="3800" dirty="0" smtClean="0"/>
              <a:t>You wake up with the first cold of the year and you know it’s not allergies.  What is your responsibility regarding the shift you are scheduled to work?</a:t>
            </a:r>
            <a:endParaRPr lang="en-US" sz="3800" dirty="0"/>
          </a:p>
        </p:txBody>
      </p:sp>
    </p:spTree>
    <p:extLst>
      <p:ext uri="{BB962C8B-B14F-4D97-AF65-F5344CB8AC3E}">
        <p14:creationId xmlns:p14="http://schemas.microsoft.com/office/powerpoint/2010/main" val="38664950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Important Resources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18011" y="1521824"/>
            <a:ext cx="11355977" cy="4525963"/>
          </a:xfrm>
        </p:spPr>
        <p:txBody>
          <a:bodyPr>
            <a:normAutofit fontScale="92500" lnSpcReduction="10000"/>
          </a:bodyPr>
          <a:lstStyle/>
          <a:p>
            <a:r>
              <a:rPr lang="en-US" dirty="0"/>
              <a:t>Host Website - </a:t>
            </a:r>
            <a:r>
              <a:rPr lang="en-US" sz="1900" i="1" dirty="0">
                <a:hlinkClick r:id="rId2"/>
              </a:rPr>
              <a:t>https://host-mammothmountain.com</a:t>
            </a:r>
            <a:r>
              <a:rPr lang="en-US" sz="1900" i="1" dirty="0" smtClean="0">
                <a:hlinkClick r:id="rId2"/>
              </a:rPr>
              <a:t>/</a:t>
            </a:r>
            <a:r>
              <a:rPr lang="en-US" sz="1900" i="1" dirty="0" smtClean="0"/>
              <a:t> </a:t>
            </a:r>
          </a:p>
          <a:p>
            <a:pPr lvl="1"/>
            <a:r>
              <a:rPr lang="en-US" dirty="0" smtClean="0"/>
              <a:t>Contains manuals, Eleven53 presentations, training materials, maps, and more.</a:t>
            </a:r>
          </a:p>
          <a:p>
            <a:r>
              <a:rPr lang="en-US" dirty="0" smtClean="0"/>
              <a:t>Summer host manual (</a:t>
            </a:r>
            <a:r>
              <a:rPr lang="en-US" sz="2200" i="1" dirty="0" smtClean="0"/>
              <a:t>host website&gt;reference materials</a:t>
            </a:r>
            <a:r>
              <a:rPr lang="en-US" dirty="0" smtClean="0"/>
              <a:t>)</a:t>
            </a:r>
          </a:p>
          <a:p>
            <a:pPr lvl="1"/>
            <a:r>
              <a:rPr lang="en-US" dirty="0" smtClean="0"/>
              <a:t>Contains detailed descriptions of expectations, success activities, applicable policies, and general info.</a:t>
            </a:r>
          </a:p>
          <a:p>
            <a:r>
              <a:rPr lang="en-US" dirty="0" smtClean="0"/>
              <a:t>Guest experience trail / Mammoth Way (</a:t>
            </a:r>
            <a:r>
              <a:rPr lang="en-US" sz="2600" i="1" dirty="0" smtClean="0"/>
              <a:t>found in manual</a:t>
            </a:r>
            <a:r>
              <a:rPr lang="en-US" dirty="0" smtClean="0"/>
              <a:t>)</a:t>
            </a:r>
          </a:p>
          <a:p>
            <a:pPr lvl="1"/>
            <a:r>
              <a:rPr lang="en-US" dirty="0" smtClean="0"/>
              <a:t>Guide to providing the best guest experience possible.</a:t>
            </a:r>
          </a:p>
          <a:p>
            <a:r>
              <a:rPr lang="en-US" dirty="0" smtClean="0"/>
              <a:t>Daily briefing (</a:t>
            </a:r>
            <a:r>
              <a:rPr lang="en-US" sz="2200" i="1" dirty="0" smtClean="0"/>
              <a:t>found on host website home page</a:t>
            </a:r>
            <a:r>
              <a:rPr lang="en-US" dirty="0" smtClean="0"/>
              <a:t>)</a:t>
            </a:r>
          </a:p>
          <a:p>
            <a:pPr lvl="1"/>
            <a:r>
              <a:rPr lang="en-US" dirty="0" smtClean="0"/>
              <a:t>Resource for finding today’s activity and ticket prices</a:t>
            </a:r>
          </a:p>
          <a:p>
            <a:pPr marL="457200" indent="-457200">
              <a:buFont typeface="+mj-lt"/>
              <a:buAutoNum type="arabicPeriod"/>
            </a:pPr>
            <a:endParaRPr lang="en-US" dirty="0"/>
          </a:p>
        </p:txBody>
      </p:sp>
    </p:spTree>
    <p:extLst>
      <p:ext uri="{BB962C8B-B14F-4D97-AF65-F5344CB8AC3E}">
        <p14:creationId xmlns:p14="http://schemas.microsoft.com/office/powerpoint/2010/main" val="34317503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9762"/>
            <a:ext cx="10363200" cy="4961072"/>
          </a:xfrm>
          <a:effectLst>
            <a:outerShdw blurRad="50800" dist="38100" dir="5400000" algn="t" rotWithShape="0">
              <a:prstClr val="black">
                <a:alpha val="40000"/>
              </a:prstClr>
            </a:outerShdw>
          </a:effectLst>
        </p:spPr>
        <p:txBody>
          <a:bodyPr>
            <a:normAutofit/>
          </a:bodyPr>
          <a:lstStyle/>
          <a:p>
            <a:r>
              <a:rPr lang="en-US" dirty="0" smtClean="0"/>
              <a:t>Thank you for reviewing the 2024 Summer Host/Naturalist Information</a:t>
            </a:r>
            <a:br>
              <a:rPr lang="en-US" dirty="0" smtClean="0"/>
            </a:br>
            <a:r>
              <a:rPr lang="en-US" dirty="0"/>
              <a:t/>
            </a:r>
            <a:br>
              <a:rPr lang="en-US" dirty="0"/>
            </a:br>
            <a:r>
              <a:rPr lang="en-US" sz="7200" dirty="0" smtClean="0">
                <a:effectLst>
                  <a:outerShdw blurRad="38100" dist="38100" dir="2700000" algn="tl">
                    <a:srgbClr val="000000">
                      <a:alpha val="43137"/>
                    </a:srgbClr>
                  </a:outerShdw>
                </a:effectLst>
                <a:latin typeface="+mn-lt"/>
              </a:rPr>
              <a:t> Have A Mammoth Day!</a:t>
            </a:r>
            <a:br>
              <a:rPr lang="en-US" sz="7200" dirty="0" smtClean="0">
                <a:effectLst>
                  <a:outerShdw blurRad="38100" dist="38100" dir="2700000" algn="tl">
                    <a:srgbClr val="000000">
                      <a:alpha val="43137"/>
                    </a:srgbClr>
                  </a:outerShdw>
                </a:effectLst>
                <a:latin typeface="+mn-lt"/>
              </a:rPr>
            </a:br>
            <a:endParaRPr lang="en-US" sz="7200"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659934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fontScale="90000"/>
          </a:bodyPr>
          <a:lstStyle/>
          <a:p>
            <a:r>
              <a:rPr lang="en-US" dirty="0" smtClean="0"/>
              <a:t>The most critical topics for summer safety</a:t>
            </a:r>
            <a:endParaRPr lang="en-US" dirty="0"/>
          </a:p>
        </p:txBody>
      </p:sp>
      <p:sp>
        <p:nvSpPr>
          <p:cNvPr id="3" name="Content Placeholder 2"/>
          <p:cNvSpPr>
            <a:spLocks noGrp="1"/>
          </p:cNvSpPr>
          <p:nvPr>
            <p:ph idx="1"/>
          </p:nvPr>
        </p:nvSpPr>
        <p:spPr/>
        <p:txBody>
          <a:bodyPr>
            <a:noAutofit/>
          </a:bodyPr>
          <a:lstStyle/>
          <a:p>
            <a:r>
              <a:rPr lang="en-US" sz="4000" dirty="0"/>
              <a:t>Personal awareness</a:t>
            </a:r>
          </a:p>
          <a:p>
            <a:r>
              <a:rPr lang="en-US" sz="4000" dirty="0" smtClean="0"/>
              <a:t>Summer thunderstorms protocol</a:t>
            </a:r>
          </a:p>
          <a:p>
            <a:r>
              <a:rPr lang="en-US" sz="4000" dirty="0" smtClean="0"/>
              <a:t>Spatial awareness</a:t>
            </a:r>
          </a:p>
          <a:p>
            <a:r>
              <a:rPr lang="en-US" sz="4000" dirty="0" smtClean="0"/>
              <a:t>See Something, Say Something</a:t>
            </a:r>
            <a:endParaRPr lang="en-US" sz="4000" dirty="0"/>
          </a:p>
        </p:txBody>
      </p:sp>
    </p:spTree>
    <p:extLst>
      <p:ext uri="{BB962C8B-B14F-4D97-AF65-F5344CB8AC3E}">
        <p14:creationId xmlns:p14="http://schemas.microsoft.com/office/powerpoint/2010/main" val="1497930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dirty="0" smtClean="0"/>
              <a:t>Personal Awareness</a:t>
            </a:r>
            <a:endParaRPr lang="en-US" dirty="0"/>
          </a:p>
        </p:txBody>
      </p:sp>
      <p:sp>
        <p:nvSpPr>
          <p:cNvPr id="3" name="Content Placeholder 2"/>
          <p:cNvSpPr>
            <a:spLocks noGrp="1"/>
          </p:cNvSpPr>
          <p:nvPr>
            <p:ph idx="1"/>
          </p:nvPr>
        </p:nvSpPr>
        <p:spPr/>
        <p:txBody>
          <a:bodyPr>
            <a:normAutofit lnSpcReduction="10000"/>
          </a:bodyPr>
          <a:lstStyle/>
          <a:p>
            <a:r>
              <a:rPr lang="en-US" dirty="0"/>
              <a:t>Be aware of your well-being</a:t>
            </a:r>
          </a:p>
          <a:p>
            <a:pPr lvl="1"/>
            <a:r>
              <a:rPr lang="en-US" dirty="0"/>
              <a:t>Protect yourself from the sun</a:t>
            </a:r>
          </a:p>
          <a:p>
            <a:pPr lvl="2"/>
            <a:r>
              <a:rPr lang="en-US" dirty="0"/>
              <a:t>Sunscreen or other sun </a:t>
            </a:r>
            <a:r>
              <a:rPr lang="en-US" dirty="0" smtClean="0"/>
              <a:t>protection, for example long sleeves</a:t>
            </a:r>
            <a:endParaRPr lang="en-US" dirty="0"/>
          </a:p>
          <a:p>
            <a:pPr lvl="2"/>
            <a:r>
              <a:rPr lang="en-US" dirty="0"/>
              <a:t>Hat, eye protection</a:t>
            </a:r>
          </a:p>
          <a:p>
            <a:pPr lvl="2"/>
            <a:r>
              <a:rPr lang="en-US" dirty="0"/>
              <a:t>HYDRATION</a:t>
            </a:r>
          </a:p>
          <a:p>
            <a:pPr lvl="1"/>
            <a:r>
              <a:rPr lang="en-US" dirty="0"/>
              <a:t>Stamina </a:t>
            </a:r>
            <a:endParaRPr lang="en-US" dirty="0" smtClean="0"/>
          </a:p>
          <a:p>
            <a:pPr lvl="2"/>
            <a:r>
              <a:rPr lang="en-US" dirty="0" smtClean="0"/>
              <a:t>Avoid </a:t>
            </a:r>
            <a:r>
              <a:rPr lang="en-US" dirty="0"/>
              <a:t>standing in one place too </a:t>
            </a:r>
            <a:r>
              <a:rPr lang="en-US" dirty="0" smtClean="0"/>
              <a:t>long</a:t>
            </a:r>
          </a:p>
          <a:p>
            <a:pPr lvl="2"/>
            <a:r>
              <a:rPr lang="en-US" dirty="0" smtClean="0"/>
              <a:t>Take appropriate breaks</a:t>
            </a:r>
            <a:endParaRPr lang="en-US" dirty="0"/>
          </a:p>
          <a:p>
            <a:pPr lvl="1"/>
            <a:r>
              <a:rPr lang="en-US" dirty="0" smtClean="0"/>
              <a:t>Weather</a:t>
            </a:r>
          </a:p>
          <a:p>
            <a:pPr lvl="2"/>
            <a:r>
              <a:rPr lang="en-US" dirty="0" smtClean="0"/>
              <a:t>Prepare for changing weather</a:t>
            </a:r>
            <a:endParaRPr lang="en-US" dirty="0"/>
          </a:p>
        </p:txBody>
      </p:sp>
    </p:spTree>
    <p:extLst>
      <p:ext uri="{BB962C8B-B14F-4D97-AF65-F5344CB8AC3E}">
        <p14:creationId xmlns:p14="http://schemas.microsoft.com/office/powerpoint/2010/main" val="2677603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b="1" dirty="0" smtClean="0">
                <a:solidFill>
                  <a:schemeClr val="accent5">
                    <a:lumMod val="50000"/>
                  </a:schemeClr>
                </a:solidFill>
                <a:latin typeface="Century Gothic" panose="020B0502020202020204" pitchFamily="34" charset="0"/>
              </a:rPr>
              <a:t>Summer Thunderstorms</a:t>
            </a:r>
            <a:endParaRPr lang="en-US" b="1" dirty="0">
              <a:solidFill>
                <a:schemeClr val="accent5">
                  <a:lumMod val="50000"/>
                </a:schemeClr>
              </a:solidFill>
              <a:latin typeface="Century Gothic" panose="020B0502020202020204" pitchFamily="34" charset="0"/>
            </a:endParaRPr>
          </a:p>
        </p:txBody>
      </p:sp>
      <p:sp>
        <p:nvSpPr>
          <p:cNvPr id="3" name="Content Placeholder 2"/>
          <p:cNvSpPr>
            <a:spLocks noGrp="1"/>
          </p:cNvSpPr>
          <p:nvPr>
            <p:ph idx="1"/>
          </p:nvPr>
        </p:nvSpPr>
        <p:spPr>
          <a:xfrm>
            <a:off x="718088" y="1417639"/>
            <a:ext cx="10972800" cy="4879008"/>
          </a:xfrm>
        </p:spPr>
        <p:txBody>
          <a:bodyPr>
            <a:normAutofit fontScale="92500" lnSpcReduction="10000"/>
          </a:bodyPr>
          <a:lstStyle/>
          <a:p>
            <a:r>
              <a:rPr lang="en-US" dirty="0" smtClean="0"/>
              <a:t>Mammoth’s Mountain Operations</a:t>
            </a:r>
          </a:p>
          <a:p>
            <a:pPr lvl="1"/>
            <a:r>
              <a:rPr lang="en-US" sz="2600" dirty="0" smtClean="0"/>
              <a:t>Monitors any storms in the area and announces activity </a:t>
            </a:r>
            <a:r>
              <a:rPr lang="en-US" sz="2600" dirty="0"/>
              <a:t>within 15 </a:t>
            </a:r>
            <a:r>
              <a:rPr lang="en-US" sz="2600" dirty="0" smtClean="0"/>
              <a:t>miles on the Mammoth Mountain radio</a:t>
            </a:r>
          </a:p>
          <a:p>
            <a:pPr lvl="1"/>
            <a:r>
              <a:rPr lang="en-US" sz="2600" dirty="0" smtClean="0"/>
              <a:t>Attempt to avoid potential exposure</a:t>
            </a:r>
          </a:p>
          <a:p>
            <a:pPr lvl="1"/>
            <a:r>
              <a:rPr lang="en-US" sz="2600" dirty="0" smtClean="0"/>
              <a:t>The warning system used and announced over the radio</a:t>
            </a:r>
          </a:p>
          <a:p>
            <a:pPr lvl="2"/>
            <a:r>
              <a:rPr lang="en-US" dirty="0" smtClean="0"/>
              <a:t>Lightning 12 – 18 miles away generates an advisory alert</a:t>
            </a:r>
          </a:p>
          <a:p>
            <a:pPr lvl="2"/>
            <a:r>
              <a:rPr lang="en-US" dirty="0" smtClean="0"/>
              <a:t>Lightning 8 – 12 miles away generates a cautionary alert – scenic riders are stopped from loading the Panorama Gondola and all riders at the top or McCoy are immediately downloaded</a:t>
            </a:r>
          </a:p>
          <a:p>
            <a:pPr lvl="2"/>
            <a:r>
              <a:rPr lang="en-US" dirty="0" smtClean="0"/>
              <a:t>Lighting closer than 8 miles closes all lifts and activities at the Adventure Center but not Mammoth Mountain Bike Park trails or buses</a:t>
            </a:r>
          </a:p>
          <a:p>
            <a:pPr lvl="2"/>
            <a:r>
              <a:rPr lang="en-US" dirty="0" smtClean="0"/>
              <a:t>Operation </a:t>
            </a:r>
            <a:r>
              <a:rPr lang="en-US" b="1" dirty="0" smtClean="0"/>
              <a:t>MAY</a:t>
            </a:r>
            <a:r>
              <a:rPr lang="en-US" dirty="0" smtClean="0"/>
              <a:t> recommence when no lightning has occurred within the cautionary range (8 -12 miles) during the last 15 minutes</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8930622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rmAutofit/>
          </a:bodyPr>
          <a:lstStyle/>
          <a:p>
            <a:r>
              <a:rPr lang="en-US" b="1" dirty="0" smtClean="0">
                <a:solidFill>
                  <a:schemeClr val="accent5">
                    <a:lumMod val="50000"/>
                  </a:schemeClr>
                </a:solidFill>
                <a:latin typeface="Century Gothic" panose="020B0502020202020204" pitchFamily="34" charset="0"/>
              </a:rPr>
              <a:t>Spatial Awareness</a:t>
            </a:r>
            <a:endParaRPr lang="en-US" b="1" dirty="0">
              <a:solidFill>
                <a:schemeClr val="accent5">
                  <a:lumMod val="50000"/>
                </a:schemeClr>
              </a:solidFill>
              <a:latin typeface="Century Gothic" panose="020B0502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t>Be aware of what and who is around you</a:t>
            </a:r>
            <a:endParaRPr lang="en-US" dirty="0"/>
          </a:p>
          <a:p>
            <a:pPr lvl="1"/>
            <a:r>
              <a:rPr lang="en-US" dirty="0" smtClean="0"/>
              <a:t>Always be prepared for drivers unfamiliar with our summer driving pattern in loading/unloading</a:t>
            </a:r>
          </a:p>
          <a:p>
            <a:pPr lvl="1"/>
            <a:r>
              <a:rPr lang="en-US" dirty="0"/>
              <a:t>Look for small children who might be separated from their families</a:t>
            </a:r>
          </a:p>
          <a:p>
            <a:pPr lvl="1"/>
            <a:r>
              <a:rPr lang="en-US" dirty="0"/>
              <a:t>Many guests can be out of their comfort zone; empathize and assist</a:t>
            </a:r>
          </a:p>
          <a:p>
            <a:pPr lvl="1"/>
            <a:r>
              <a:rPr lang="en-US" dirty="0" smtClean="0"/>
              <a:t>Use the crosswalk to cross the road after 203 opens fully to the Minaret Vista</a:t>
            </a:r>
          </a:p>
          <a:p>
            <a:pPr lvl="1"/>
            <a:r>
              <a:rPr lang="en-US" dirty="0" smtClean="0"/>
              <a:t>Ask bike riders in the Adventure Center to walk their bikes</a:t>
            </a:r>
          </a:p>
        </p:txBody>
      </p:sp>
    </p:spTree>
    <p:extLst>
      <p:ext uri="{BB962C8B-B14F-4D97-AF65-F5344CB8AC3E}">
        <p14:creationId xmlns:p14="http://schemas.microsoft.com/office/powerpoint/2010/main" val="4371838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Something, Say Something</a:t>
            </a:r>
            <a:endParaRPr lang="en-US" dirty="0"/>
          </a:p>
        </p:txBody>
      </p:sp>
      <p:sp>
        <p:nvSpPr>
          <p:cNvPr id="3" name="Content Placeholder 2"/>
          <p:cNvSpPr>
            <a:spLocks noGrp="1"/>
          </p:cNvSpPr>
          <p:nvPr>
            <p:ph idx="1"/>
          </p:nvPr>
        </p:nvSpPr>
        <p:spPr>
          <a:xfrm>
            <a:off x="609600" y="1567544"/>
            <a:ext cx="10972800" cy="4846004"/>
          </a:xfrm>
        </p:spPr>
        <p:txBody>
          <a:bodyPr>
            <a:normAutofit fontScale="92500" lnSpcReduction="20000"/>
          </a:bodyPr>
          <a:lstStyle/>
          <a:p>
            <a:r>
              <a:rPr lang="en-US" dirty="0" smtClean="0"/>
              <a:t>Hosts and Naturalists, </a:t>
            </a:r>
            <a:r>
              <a:rPr lang="en-US" dirty="0"/>
              <a:t>or </a:t>
            </a:r>
            <a:r>
              <a:rPr lang="en-US" dirty="0" smtClean="0"/>
              <a:t>guests who share information, are often able to see something that could be wrong</a:t>
            </a:r>
          </a:p>
          <a:p>
            <a:pPr lvl="1"/>
            <a:r>
              <a:rPr lang="en-US" dirty="0" smtClean="0"/>
              <a:t>Do not ignore problems as our team can help prevent a bigger problem from arising </a:t>
            </a:r>
          </a:p>
          <a:p>
            <a:pPr lvl="1"/>
            <a:r>
              <a:rPr lang="en-US" dirty="0" smtClean="0"/>
              <a:t>Suggestions of things to look for</a:t>
            </a:r>
          </a:p>
          <a:p>
            <a:pPr lvl="2"/>
            <a:r>
              <a:rPr lang="en-US" dirty="0" smtClean="0"/>
              <a:t>Notice a guest who is struggling with the altitude</a:t>
            </a:r>
          </a:p>
          <a:p>
            <a:pPr lvl="2"/>
            <a:r>
              <a:rPr lang="en-US" dirty="0" smtClean="0"/>
              <a:t>Trip hazards</a:t>
            </a:r>
          </a:p>
          <a:p>
            <a:pPr lvl="2"/>
            <a:r>
              <a:rPr lang="en-US" dirty="0" smtClean="0"/>
              <a:t>Equipment concerns</a:t>
            </a:r>
          </a:p>
          <a:p>
            <a:pPr lvl="2"/>
            <a:r>
              <a:rPr lang="en-US" dirty="0" smtClean="0"/>
              <a:t>Loose pets</a:t>
            </a:r>
          </a:p>
          <a:p>
            <a:pPr lvl="2"/>
            <a:r>
              <a:rPr lang="en-US" dirty="0" smtClean="0"/>
              <a:t>Smoke</a:t>
            </a:r>
          </a:p>
          <a:p>
            <a:pPr lvl="1"/>
            <a:r>
              <a:rPr lang="en-US" dirty="0" smtClean="0"/>
              <a:t>Call 760.934.2571, ext. 3250 to share most problems</a:t>
            </a:r>
          </a:p>
          <a:p>
            <a:pPr lvl="1"/>
            <a:r>
              <a:rPr lang="en-US" smtClean="0"/>
              <a:t>Call </a:t>
            </a:r>
            <a:r>
              <a:rPr lang="en-US" smtClean="0"/>
              <a:t>760.934.0611 </a:t>
            </a:r>
            <a:r>
              <a:rPr lang="en-US" dirty="0" smtClean="0"/>
              <a:t>if it is urgent (guest health problems, lost child)</a:t>
            </a:r>
          </a:p>
        </p:txBody>
      </p:sp>
    </p:spTree>
    <p:extLst>
      <p:ext uri="{BB962C8B-B14F-4D97-AF65-F5344CB8AC3E}">
        <p14:creationId xmlns:p14="http://schemas.microsoft.com/office/powerpoint/2010/main" val="279172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5"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2000"/>
                                        <p:tgtEl>
                                          <p:spTgt spid="3">
                                            <p:txEl>
                                              <p:pRg st="7" end="7"/>
                                            </p:txEl>
                                          </p:spTgt>
                                        </p:tgtEl>
                                      </p:cBhvr>
                                    </p:animEffect>
                                    <p:anim calcmode="lin" valueType="num">
                                      <p:cBhvr>
                                        <p:cTn id="55"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6"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45"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2000"/>
                                        <p:tgtEl>
                                          <p:spTgt spid="3">
                                            <p:txEl>
                                              <p:pRg st="8" end="8"/>
                                            </p:txEl>
                                          </p:spTgt>
                                        </p:tgtEl>
                                      </p:cBhvr>
                                    </p:animEffect>
                                    <p:anim calcmode="lin" valueType="num">
                                      <p:cBhvr>
                                        <p:cTn id="62"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63"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45" presetClass="entr" presetSubtype="0" fill="hold"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2000"/>
                                        <p:tgtEl>
                                          <p:spTgt spid="3">
                                            <p:txEl>
                                              <p:pRg st="9" end="9"/>
                                            </p:txEl>
                                          </p:spTgt>
                                        </p:tgtEl>
                                      </p:cBhvr>
                                    </p:animEffect>
                                    <p:anim calcmode="lin" valueType="num">
                                      <p:cBhvr>
                                        <p:cTn id="69"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70"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Quiz</a:t>
            </a:r>
            <a:endParaRPr lang="en-US" b="1" dirty="0"/>
          </a:p>
        </p:txBody>
      </p:sp>
      <p:sp>
        <p:nvSpPr>
          <p:cNvPr id="3" name="Content Placeholder 2"/>
          <p:cNvSpPr>
            <a:spLocks noGrp="1"/>
          </p:cNvSpPr>
          <p:nvPr>
            <p:ph idx="1"/>
          </p:nvPr>
        </p:nvSpPr>
        <p:spPr>
          <a:xfrm>
            <a:off x="609600" y="1286359"/>
            <a:ext cx="10972800" cy="4804475"/>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lin ang="16200000" scaled="1"/>
            <a:tileRect/>
          </a:gradFill>
        </p:spPr>
        <p:txBody>
          <a:bodyPr>
            <a:normAutofit fontScale="92500" lnSpcReduction="20000"/>
          </a:bodyPr>
          <a:lstStyle/>
          <a:p>
            <a:r>
              <a:rPr lang="en-US" dirty="0" smtClean="0"/>
              <a:t>Who is the most important person to take care of?</a:t>
            </a:r>
          </a:p>
          <a:p>
            <a:endParaRPr lang="en-US" sz="1100" dirty="0" smtClean="0"/>
          </a:p>
          <a:p>
            <a:r>
              <a:rPr lang="en-US" dirty="0" smtClean="0"/>
              <a:t>What are ways to take care of yourself?</a:t>
            </a:r>
          </a:p>
          <a:p>
            <a:endParaRPr lang="en-US" sz="1100" dirty="0" smtClean="0"/>
          </a:p>
          <a:p>
            <a:r>
              <a:rPr lang="en-US" dirty="0" smtClean="0"/>
              <a:t>Why do we need to listen to the radio?</a:t>
            </a:r>
          </a:p>
          <a:p>
            <a:endParaRPr lang="en-US" sz="1100" dirty="0" smtClean="0"/>
          </a:p>
          <a:p>
            <a:r>
              <a:rPr lang="en-US" dirty="0" smtClean="0"/>
              <a:t>When does the Panorama Gondola stop loading guests during thunderstorms?</a:t>
            </a:r>
          </a:p>
          <a:p>
            <a:endParaRPr lang="en-US" sz="1100" dirty="0" smtClean="0"/>
          </a:p>
          <a:p>
            <a:r>
              <a:rPr lang="en-US" dirty="0" smtClean="0"/>
              <a:t>Why do we need to be careful when heading to the Adventure Center? </a:t>
            </a:r>
          </a:p>
          <a:p>
            <a:endParaRPr lang="en-US" sz="1100" dirty="0" smtClean="0"/>
          </a:p>
          <a:p>
            <a:r>
              <a:rPr lang="en-US" dirty="0" smtClean="0"/>
              <a:t>Why should you spea</a:t>
            </a:r>
            <a:r>
              <a:rPr lang="en-US" dirty="0"/>
              <a:t>k</a:t>
            </a:r>
            <a:r>
              <a:rPr lang="en-US" dirty="0" smtClean="0"/>
              <a:t> up when you see something that does not appear right?</a:t>
            </a:r>
          </a:p>
        </p:txBody>
      </p:sp>
    </p:spTree>
    <p:extLst>
      <p:ext uri="{BB962C8B-B14F-4D97-AF65-F5344CB8AC3E}">
        <p14:creationId xmlns:p14="http://schemas.microsoft.com/office/powerpoint/2010/main" val="987636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MSA_PP_WIDESCREEN_TEMPLATE" id="{9F3915EB-4E0D-C749-A9D0-4B7CD0DB16A6}" vid="{4E742A46-0B3D-4B47-AC15-D4197786F1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MSA_PP_WIDESCREEN_TEMPLATE" id="{9F3915EB-4E0D-C749-A9D0-4B7CD0DB16A6}" vid="{4E742A46-0B3D-4B47-AC15-D4197786F11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2507</TotalTime>
  <Words>2603</Words>
  <Application>Microsoft Office PowerPoint</Application>
  <PresentationFormat>Widescreen</PresentationFormat>
  <Paragraphs>352</Paragraphs>
  <Slides>39</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Century Gothic</vt:lpstr>
      <vt:lpstr>Wingdings</vt:lpstr>
      <vt:lpstr>1_Office Theme</vt:lpstr>
      <vt:lpstr>Office Theme</vt:lpstr>
      <vt:lpstr>2024 Summer Host/Naturalist Kick Off </vt:lpstr>
      <vt:lpstr>The most critical topics for summer roles and responsibilities of Hosts and Naturalists</vt:lpstr>
      <vt:lpstr>Safety in the Summer</vt:lpstr>
      <vt:lpstr>The most critical topics for summer safety</vt:lpstr>
      <vt:lpstr>Personal Awareness</vt:lpstr>
      <vt:lpstr>Summer Thunderstorms</vt:lpstr>
      <vt:lpstr>Spatial Awareness</vt:lpstr>
      <vt:lpstr>See Something, Say Something</vt:lpstr>
      <vt:lpstr>Quiz</vt:lpstr>
      <vt:lpstr>Host and Naturalist Strategies</vt:lpstr>
      <vt:lpstr>1. Make our Guests understand we want them here</vt:lpstr>
      <vt:lpstr>2. Determine Desires and Promote Services</vt:lpstr>
      <vt:lpstr>3. Use Your Best Judgment</vt:lpstr>
      <vt:lpstr>4. Have a plan, but adapt as necessary</vt:lpstr>
      <vt:lpstr>Focusing on our Guests Promotes Our Business </vt:lpstr>
      <vt:lpstr>Quiz</vt:lpstr>
      <vt:lpstr>Quiz</vt:lpstr>
      <vt:lpstr>Mammoth Way We succeed by utilizing it!</vt:lpstr>
      <vt:lpstr>Mammoth Way – Guest Experience Trail</vt:lpstr>
      <vt:lpstr>Experience Standards</vt:lpstr>
      <vt:lpstr>Success Activities</vt:lpstr>
      <vt:lpstr>Quiz</vt:lpstr>
      <vt:lpstr>Host Scheduling with “When I Work”</vt:lpstr>
      <vt:lpstr>Availability</vt:lpstr>
      <vt:lpstr>Availability – Find out information on what is needed</vt:lpstr>
      <vt:lpstr>Adding Availability</vt:lpstr>
      <vt:lpstr>Safety Topics and Maximum Availability Form – Complete it by the 10th of each month!</vt:lpstr>
      <vt:lpstr>Changing Plans and Availability</vt:lpstr>
      <vt:lpstr>PowerPoint Presentation</vt:lpstr>
      <vt:lpstr>Your Availability Changed and you are Scheduled – What now?</vt:lpstr>
      <vt:lpstr>Drop Shift</vt:lpstr>
      <vt:lpstr>Drop Shift</vt:lpstr>
      <vt:lpstr>Swap Shifts</vt:lpstr>
      <vt:lpstr>Swap Shifts</vt:lpstr>
      <vt:lpstr>Oh No – I Woke with a Sore Throat, Now What?</vt:lpstr>
      <vt:lpstr>Quiz  </vt:lpstr>
      <vt:lpstr>Quiz  </vt:lpstr>
      <vt:lpstr>Important Resources</vt:lpstr>
      <vt:lpstr>Thank you for reviewing the 2024 Summer Host/Naturalist Information   Have A Mammoth Day! </vt:lpstr>
    </vt:vector>
  </TitlesOfParts>
  <Company>MMSA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Summer Host/Naturalist Orientation</dc:title>
  <dc:creator>Anna Allen (MM)</dc:creator>
  <cp:lastModifiedBy>Max Libre (MM)</cp:lastModifiedBy>
  <cp:revision>93</cp:revision>
  <dcterms:created xsi:type="dcterms:W3CDTF">2021-06-21T22:25:51Z</dcterms:created>
  <dcterms:modified xsi:type="dcterms:W3CDTF">2024-06-12T14:44:59Z</dcterms:modified>
</cp:coreProperties>
</file>